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956" r:id="rId1"/>
  </p:sldMasterIdLst>
  <p:notesMasterIdLst>
    <p:notesMasterId r:id="rId55"/>
  </p:notesMasterIdLst>
  <p:sldIdLst>
    <p:sldId id="256" r:id="rId2"/>
    <p:sldId id="257" r:id="rId3"/>
    <p:sldId id="259" r:id="rId4"/>
    <p:sldId id="258" r:id="rId5"/>
    <p:sldId id="260" r:id="rId6"/>
    <p:sldId id="308" r:id="rId7"/>
    <p:sldId id="372" r:id="rId8"/>
    <p:sldId id="262" r:id="rId9"/>
    <p:sldId id="264" r:id="rId10"/>
    <p:sldId id="266" r:id="rId11"/>
    <p:sldId id="307" r:id="rId12"/>
    <p:sldId id="268" r:id="rId13"/>
    <p:sldId id="269" r:id="rId14"/>
    <p:sldId id="270" r:id="rId15"/>
    <p:sldId id="271" r:id="rId16"/>
    <p:sldId id="272" r:id="rId17"/>
    <p:sldId id="273" r:id="rId18"/>
    <p:sldId id="274" r:id="rId19"/>
    <p:sldId id="314" r:id="rId20"/>
    <p:sldId id="276" r:id="rId21"/>
    <p:sldId id="277" r:id="rId22"/>
    <p:sldId id="278" r:id="rId23"/>
    <p:sldId id="279" r:id="rId24"/>
    <p:sldId id="317" r:id="rId25"/>
    <p:sldId id="374" r:id="rId26"/>
    <p:sldId id="263"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4" r:id="rId40"/>
    <p:sldId id="295" r:id="rId41"/>
    <p:sldId id="296" r:id="rId42"/>
    <p:sldId id="297" r:id="rId43"/>
    <p:sldId id="298" r:id="rId44"/>
    <p:sldId id="299" r:id="rId45"/>
    <p:sldId id="300" r:id="rId46"/>
    <p:sldId id="301" r:id="rId47"/>
    <p:sldId id="302" r:id="rId48"/>
    <p:sldId id="303" r:id="rId49"/>
    <p:sldId id="304" r:id="rId50"/>
    <p:sldId id="373" r:id="rId51"/>
    <p:sldId id="305" r:id="rId52"/>
    <p:sldId id="371" r:id="rId53"/>
    <p:sldId id="306" r:id="rId54"/>
  </p:sldIdLst>
  <p:sldSz cx="9144000" cy="6858000" type="screen4x3"/>
  <p:notesSz cx="6858000" cy="9144000"/>
  <p:embeddedFontLst>
    <p:embeddedFont>
      <p:font typeface="Gantari" pitchFamily="2" charset="77"/>
      <p:regular r:id="rId56"/>
      <p:bold r:id="rId57"/>
      <p:italic r:id="rId58"/>
      <p:boldItalic r:id="rId59"/>
    </p:embeddedFont>
    <p:embeddedFont>
      <p:font typeface="Open Sans" panose="020B0606030504020204" pitchFamily="34" charset="0"/>
      <p:regular r:id="rId60"/>
      <p:bold r:id="rId61"/>
      <p:italic r:id="rId62"/>
      <p:boldItalic r:id="rId63"/>
    </p:embeddedFont>
    <p:embeddedFont>
      <p:font typeface="Play" pitchFamily="2" charset="0"/>
      <p:regular r:id="rId64"/>
      <p:bold r:id="rId65"/>
    </p:embeddedFont>
    <p:embeddedFont>
      <p:font typeface="Roboto" panose="02000000000000000000" pitchFamily="2" charset="0"/>
      <p:regular r:id="rId66"/>
      <p:bold r:id="rId67"/>
      <p:italic r:id="rId68"/>
      <p:boldItalic r:id="rId69"/>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8" roundtripDataSignature="AMtx7mgeZns79shXUAUkjqE3F38M0wKq/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e-Claude Blackburn" initials="" lastIdx="1" clrIdx="0"/>
  <p:cmAuthor id="1" name="Stéphanie Collard"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E9AC6F-6DAC-469E-891B-EAA9378C8B46}">
  <a:tblStyle styleId="{84E9AC6F-6DAC-469E-891B-EAA9378C8B46}" styleName="Table_0">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83" autoAdjust="0"/>
    <p:restoredTop sz="79116" autoAdjust="0"/>
  </p:normalViewPr>
  <p:slideViewPr>
    <p:cSldViewPr snapToGrid="0">
      <p:cViewPr varScale="1">
        <p:scale>
          <a:sx n="100" d="100"/>
          <a:sy n="100" d="100"/>
        </p:scale>
        <p:origin x="1800" y="160"/>
      </p:cViewPr>
      <p:guideLst/>
    </p:cSldViewPr>
  </p:slideViewPr>
  <p:notesTextViewPr>
    <p:cViewPr>
      <p:scale>
        <a:sx n="75" d="100"/>
        <a:sy n="75"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98"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CA"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60" name="Google Shape;6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9.</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D266D"/>
              </a:buClr>
              <a:buSzPts val="1200"/>
              <a:buFont typeface="Calibri"/>
              <a:buNone/>
            </a:pPr>
            <a:r>
              <a:rPr lang="fr-CA" sz="1200" b="1" dirty="0">
                <a:solidFill>
                  <a:srgbClr val="0D266D"/>
                </a:solidFill>
              </a:rPr>
              <a:t>Les bonnes réponses sont inscrites dans le tableau.</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p:txBody>
      </p:sp>
      <p:sp>
        <p:nvSpPr>
          <p:cNvPr id="159" name="Google Shape;15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dirty="0">
              <a:solidFill>
                <a:srgbClr val="0D266D"/>
              </a:solidFill>
            </a:endParaRPr>
          </a:p>
        </p:txBody>
      </p:sp>
      <p:sp>
        <p:nvSpPr>
          <p:cNvPr id="180" name="Google Shape;18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15.</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15.</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15.</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a:extLst>
            <a:ext uri="{FF2B5EF4-FFF2-40B4-BE49-F238E27FC236}">
              <a16:creationId xmlns:a16="http://schemas.microsoft.com/office/drawing/2014/main" id="{E6672563-03DD-DCCB-9C1A-1C1576409EE5}"/>
            </a:ext>
          </a:extLst>
        </p:cNvPr>
        <p:cNvGrpSpPr/>
        <p:nvPr/>
      </p:nvGrpSpPr>
      <p:grpSpPr>
        <a:xfrm>
          <a:off x="0" y="0"/>
          <a:ext cx="0" cy="0"/>
          <a:chOff x="0" y="0"/>
          <a:chExt cx="0" cy="0"/>
        </a:xfrm>
      </p:grpSpPr>
      <p:sp>
        <p:nvSpPr>
          <p:cNvPr id="210" name="Google Shape;210;p20:notes">
            <a:extLst>
              <a:ext uri="{FF2B5EF4-FFF2-40B4-BE49-F238E27FC236}">
                <a16:creationId xmlns:a16="http://schemas.microsoft.com/office/drawing/2014/main" id="{26D5E1B9-E0B7-DDFF-F5D8-65F573C89A9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20:notes">
            <a:extLst>
              <a:ext uri="{FF2B5EF4-FFF2-40B4-BE49-F238E27FC236}">
                <a16:creationId xmlns:a16="http://schemas.microsoft.com/office/drawing/2014/main" id="{67B4AFCF-91C3-DE9B-3DDB-609951A866C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a:p>
            <a:pPr marL="0" lvl="0" indent="0" algn="l" rtl="0">
              <a:lnSpc>
                <a:spcPct val="100000"/>
              </a:lnSpc>
              <a:spcBef>
                <a:spcPts val="0"/>
              </a:spcBef>
              <a:spcAft>
                <a:spcPts val="0"/>
              </a:spcAft>
              <a:buSzPts val="1400"/>
              <a:buNone/>
            </a:pPr>
            <a:endParaRPr b="0" dirty="0"/>
          </a:p>
        </p:txBody>
      </p:sp>
      <p:sp>
        <p:nvSpPr>
          <p:cNvPr id="212" name="Google Shape;212;p20:notes">
            <a:extLst>
              <a:ext uri="{FF2B5EF4-FFF2-40B4-BE49-F238E27FC236}">
                <a16:creationId xmlns:a16="http://schemas.microsoft.com/office/drawing/2014/main" id="{3BB36065-823F-9A73-3FB6-A6B5778AA3B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19</a:t>
            </a:fld>
            <a:endParaRPr/>
          </a:p>
        </p:txBody>
      </p:sp>
    </p:spTree>
    <p:extLst>
      <p:ext uri="{BB962C8B-B14F-4D97-AF65-F5344CB8AC3E}">
        <p14:creationId xmlns:p14="http://schemas.microsoft.com/office/powerpoint/2010/main" val="30237331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La bonne réponse est surlignée en bleu.</a:t>
            </a:r>
            <a:endParaRPr b="1" dirty="0"/>
          </a:p>
          <a:p>
            <a:pPr marL="0" lvl="0" indent="0" algn="l" rtl="0">
              <a:lnSpc>
                <a:spcPct val="100000"/>
              </a:lnSpc>
              <a:spcBef>
                <a:spcPts val="0"/>
              </a:spcBef>
              <a:spcAft>
                <a:spcPts val="0"/>
              </a:spcAft>
              <a:buSzPts val="1400"/>
              <a:buNone/>
            </a:pPr>
            <a:endParaRPr b="0" dirty="0"/>
          </a:p>
          <a:p>
            <a:pPr marL="0" lvl="0" indent="0" algn="l" rtl="0">
              <a:lnSpc>
                <a:spcPct val="100000"/>
              </a:lnSpc>
              <a:spcBef>
                <a:spcPts val="0"/>
              </a:spcBef>
              <a:spcAft>
                <a:spcPts val="0"/>
              </a:spcAft>
              <a:buSzPts val="1400"/>
              <a:buNone/>
            </a:pPr>
            <a:endParaRPr b="0" dirty="0"/>
          </a:p>
        </p:txBody>
      </p:sp>
      <p:sp>
        <p:nvSpPr>
          <p:cNvPr id="221" name="Google Shape;221;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69" name="Google Shape;6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b="0" i="0">
              <a:solidFill>
                <a:srgbClr val="212529"/>
              </a:solidFill>
              <a:latin typeface="Open Sans"/>
              <a:ea typeface="Open Sans"/>
              <a:cs typeface="Open Sans"/>
              <a:sym typeface="Open San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0"/>
          </a:p>
          <a:p>
            <a:pPr marL="0" lvl="0" indent="0" algn="l" rtl="0">
              <a:lnSpc>
                <a:spcPct val="100000"/>
              </a:lnSpc>
              <a:spcBef>
                <a:spcPts val="0"/>
              </a:spcBef>
              <a:spcAft>
                <a:spcPts val="0"/>
              </a:spcAft>
              <a:buSzPts val="1400"/>
              <a:buNone/>
            </a:pPr>
            <a:endParaRPr b="0"/>
          </a:p>
        </p:txBody>
      </p:sp>
      <p:sp>
        <p:nvSpPr>
          <p:cNvPr id="241" name="Google Shape;241;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a:extLst>
            <a:ext uri="{FF2B5EF4-FFF2-40B4-BE49-F238E27FC236}">
              <a16:creationId xmlns:a16="http://schemas.microsoft.com/office/drawing/2014/main" id="{36F12890-33CF-1562-2CEC-8E32999ED49F}"/>
            </a:ext>
          </a:extLst>
        </p:cNvPr>
        <p:cNvGrpSpPr/>
        <p:nvPr/>
      </p:nvGrpSpPr>
      <p:grpSpPr>
        <a:xfrm>
          <a:off x="0" y="0"/>
          <a:ext cx="0" cy="0"/>
          <a:chOff x="0" y="0"/>
          <a:chExt cx="0" cy="0"/>
        </a:xfrm>
      </p:grpSpPr>
      <p:sp>
        <p:nvSpPr>
          <p:cNvPr id="248" name="Google Shape;248;p25:notes">
            <a:extLst>
              <a:ext uri="{FF2B5EF4-FFF2-40B4-BE49-F238E27FC236}">
                <a16:creationId xmlns:a16="http://schemas.microsoft.com/office/drawing/2014/main" id="{0012349B-6755-2DEA-3050-1F52ACC408D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25:notes">
            <a:extLst>
              <a:ext uri="{FF2B5EF4-FFF2-40B4-BE49-F238E27FC236}">
                <a16:creationId xmlns:a16="http://schemas.microsoft.com/office/drawing/2014/main" id="{E6084D78-8766-046F-AC0F-F254C67DC42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0" dirty="0"/>
          </a:p>
        </p:txBody>
      </p:sp>
      <p:sp>
        <p:nvSpPr>
          <p:cNvPr id="250" name="Google Shape;250;p25:notes">
            <a:extLst>
              <a:ext uri="{FF2B5EF4-FFF2-40B4-BE49-F238E27FC236}">
                <a16:creationId xmlns:a16="http://schemas.microsoft.com/office/drawing/2014/main" id="{DBA5F90D-7E25-699A-5D1C-D12FBF3E3EC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24</a:t>
            </a:fld>
            <a:endParaRPr/>
          </a:p>
        </p:txBody>
      </p:sp>
    </p:spTree>
    <p:extLst>
      <p:ext uri="{BB962C8B-B14F-4D97-AF65-F5344CB8AC3E}">
        <p14:creationId xmlns:p14="http://schemas.microsoft.com/office/powerpoint/2010/main" val="288581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CA" sz="1200" b="0" i="0" u="none" strike="noStrike" cap="none" smtClean="0">
                <a:solidFill>
                  <a:schemeClr val="dk1"/>
                </a:solidFill>
                <a:latin typeface="Calibri"/>
                <a:ea typeface="Calibri"/>
                <a:cs typeface="Calibri"/>
                <a:sym typeface="Calibri"/>
              </a:rPr>
              <a:t>25</a:t>
            </a:fld>
            <a:endParaRPr lang="fr-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4704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25.</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25.</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La bonne réponse est surlignée en bleu.</a:t>
            </a:r>
            <a:endParaRPr b="1" dirty="0"/>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p:txBody>
      </p:sp>
      <p:sp>
        <p:nvSpPr>
          <p:cNvPr id="266" name="Google Shape;266;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sz="1200" b="1" dirty="0">
                <a:solidFill>
                  <a:schemeClr val="dk1"/>
                </a:solidFill>
              </a:rPr>
              <a:t>Les bonnes réponses sont surlignées en bleu.</a:t>
            </a:r>
            <a:endParaRPr b="1" dirty="0">
              <a:solidFill>
                <a:schemeClr val="dk1"/>
              </a:solidFill>
            </a:endParaRPr>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p:txBody>
      </p:sp>
      <p:sp>
        <p:nvSpPr>
          <p:cNvPr id="281" name="Google Shape;281;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p:txBody>
      </p:sp>
      <p:sp>
        <p:nvSpPr>
          <p:cNvPr id="91" name="Google Shape;9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2400"/>
              </a:spcBef>
              <a:spcAft>
                <a:spcPts val="1200"/>
              </a:spcAft>
              <a:buSzPts val="1400"/>
              <a:buNone/>
            </a:pPr>
            <a:endParaRPr b="1">
              <a:solidFill>
                <a:srgbClr val="57A400"/>
              </a:solidFill>
              <a:latin typeface="Roboto"/>
              <a:ea typeface="Roboto"/>
              <a:cs typeface="Roboto"/>
              <a:sym typeface="Roboto"/>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1" name="Google Shape;301;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CA" b="1" dirty="0"/>
              <a:t>La bonne réponse est surlignée en bleu.</a:t>
            </a:r>
            <a:endParaRPr b="1" dirty="0"/>
          </a:p>
        </p:txBody>
      </p:sp>
      <p:sp>
        <p:nvSpPr>
          <p:cNvPr id="302" name="Google Shape;302;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33</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0"/>
          </a:p>
          <a:p>
            <a:pPr marL="0" lvl="0" indent="0" algn="l" rtl="0">
              <a:lnSpc>
                <a:spcPct val="100000"/>
              </a:lnSpc>
              <a:spcBef>
                <a:spcPts val="0"/>
              </a:spcBef>
              <a:spcAft>
                <a:spcPts val="0"/>
              </a:spcAft>
              <a:buSzPts val="1400"/>
              <a:buNone/>
            </a:pPr>
            <a:endParaRPr b="0"/>
          </a:p>
        </p:txBody>
      </p:sp>
      <p:sp>
        <p:nvSpPr>
          <p:cNvPr id="322" name="Google Shape;32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a:p>
        </p:txBody>
      </p:sp>
      <p:sp>
        <p:nvSpPr>
          <p:cNvPr id="331" name="Google Shape;331;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37</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fr-CA" b="1" dirty="0">
                <a:solidFill>
                  <a:schemeClr val="dk1"/>
                </a:solidFill>
              </a:rPr>
              <a:t>Les bonnes réponses sont surlignées en bleu.</a:t>
            </a:r>
            <a:endParaRPr dirty="0"/>
          </a:p>
          <a:p>
            <a:pPr marL="0" lvl="0" indent="0" algn="l" rtl="0">
              <a:lnSpc>
                <a:spcPct val="100000"/>
              </a:lnSpc>
              <a:spcBef>
                <a:spcPts val="2400"/>
              </a:spcBef>
              <a:spcAft>
                <a:spcPts val="0"/>
              </a:spcAft>
              <a:buClr>
                <a:schemeClr val="dk1"/>
              </a:buClr>
              <a:buSzPts val="1200"/>
              <a:buFont typeface="Calibri"/>
              <a:buNone/>
            </a:pPr>
            <a:endParaRPr dirty="0">
              <a:solidFill>
                <a:schemeClr val="dk1"/>
              </a:solidFill>
            </a:endParaRPr>
          </a:p>
          <a:p>
            <a:pPr marL="0" lvl="0" indent="0" algn="l" rtl="0">
              <a:lnSpc>
                <a:spcPct val="100000"/>
              </a:lnSpc>
              <a:spcBef>
                <a:spcPts val="1200"/>
              </a:spcBef>
              <a:spcAft>
                <a:spcPts val="0"/>
              </a:spcAft>
              <a:buSzPts val="1400"/>
              <a:buNone/>
            </a:pPr>
            <a:endParaRPr b="1" dirty="0"/>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p:txBody>
      </p:sp>
      <p:sp>
        <p:nvSpPr>
          <p:cNvPr id="387" name="Google Shape;38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38</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400"/>
              <a:buNone/>
            </a:pPr>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La bonne réponse est surlignée en bleu.</a:t>
            </a:r>
            <a:endParaRPr dirty="0">
              <a:solidFill>
                <a:schemeClr val="dk1"/>
              </a:solidFill>
            </a:endParaRPr>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p:txBody>
      </p:sp>
      <p:sp>
        <p:nvSpPr>
          <p:cNvPr id="458" name="Google Shape;45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6" name="Google Shape;466;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br>
              <a:rPr lang="fr-CA"/>
            </a:br>
            <a:endParaRPr b="1" i="0">
              <a:solidFill>
                <a:srgbClr val="174F6D"/>
              </a:solidFill>
              <a:latin typeface="Open Sans"/>
              <a:ea typeface="Open Sans"/>
              <a:cs typeface="Open Sans"/>
              <a:sym typeface="Open Sans"/>
            </a:endParaRPr>
          </a:p>
          <a:p>
            <a:pPr marL="171450" lvl="0" indent="-9525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4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2" name="Google Shape;472;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La bonne réponse est surlignée en bleu.</a:t>
            </a:r>
            <a:endParaRPr dirty="0"/>
          </a:p>
          <a:p>
            <a:pPr marL="0" lvl="0" indent="0" algn="l" rtl="0">
              <a:lnSpc>
                <a:spcPct val="100000"/>
              </a:lnSpc>
              <a:spcBef>
                <a:spcPts val="0"/>
              </a:spcBef>
              <a:spcAft>
                <a:spcPts val="0"/>
              </a:spcAft>
              <a:buSzPts val="1400"/>
              <a:buNone/>
            </a:pPr>
            <a:endParaRPr b="0" dirty="0"/>
          </a:p>
          <a:p>
            <a:pPr marL="0" lvl="0" indent="0" algn="l" rtl="0">
              <a:lnSpc>
                <a:spcPct val="100000"/>
              </a:lnSpc>
              <a:spcBef>
                <a:spcPts val="0"/>
              </a:spcBef>
              <a:spcAft>
                <a:spcPts val="0"/>
              </a:spcAft>
              <a:buSzPts val="1400"/>
              <a:buNone/>
            </a:pPr>
            <a:endParaRPr b="0" dirty="0"/>
          </a:p>
        </p:txBody>
      </p:sp>
      <p:sp>
        <p:nvSpPr>
          <p:cNvPr id="473" name="Google Shape;473;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42</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b="0" i="0">
              <a:solidFill>
                <a:srgbClr val="333333"/>
              </a:solidFill>
              <a:latin typeface="Gantari"/>
              <a:ea typeface="Gantari"/>
              <a:cs typeface="Gantari"/>
              <a:sym typeface="Ganta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7" name="Google Shape;487;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Clr>
                <a:schemeClr val="dk1"/>
              </a:buClr>
              <a:buSzPts val="1200"/>
              <a:buFont typeface="Arial"/>
              <a:buNone/>
            </a:pPr>
            <a:r>
              <a:rPr lang="fr-CA" b="1" dirty="0">
                <a:solidFill>
                  <a:schemeClr val="dk1"/>
                </a:solidFill>
              </a:rPr>
              <a:t>Les bonnes réponses sont surlignées en bleu.</a:t>
            </a:r>
            <a:endParaRPr b="1" dirty="0">
              <a:solidFill>
                <a:schemeClr val="dk1"/>
              </a:solidFill>
            </a:endParaRPr>
          </a:p>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a:p>
            <a:pPr marL="0" lvl="0" indent="0" algn="l" rtl="0">
              <a:lnSpc>
                <a:spcPct val="100000"/>
              </a:lnSpc>
              <a:spcBef>
                <a:spcPts val="0"/>
              </a:spcBef>
              <a:spcAft>
                <a:spcPts val="0"/>
              </a:spcAft>
              <a:buSzPts val="1400"/>
              <a:buNone/>
            </a:pPr>
            <a:endParaRPr b="0" dirty="0"/>
          </a:p>
        </p:txBody>
      </p:sp>
      <p:sp>
        <p:nvSpPr>
          <p:cNvPr id="488" name="Google Shape;488;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44</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6" name="Google Shape;496;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b="0" i="0">
              <a:solidFill>
                <a:srgbClr val="333333"/>
              </a:solidFill>
              <a:latin typeface="Gantari"/>
              <a:ea typeface="Gantari"/>
              <a:cs typeface="Gantari"/>
              <a:sym typeface="Ganta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4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2" name="Google Shape;502;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La bonne réponse est surlignée en bleu.</a:t>
            </a:r>
            <a:endParaRPr dirty="0">
              <a:solidFill>
                <a:schemeClr val="dk1"/>
              </a:solidFill>
            </a:endParaRPr>
          </a:p>
          <a:p>
            <a:pPr marL="0" lvl="0" indent="0" algn="l" rtl="0">
              <a:lnSpc>
                <a:spcPct val="100000"/>
              </a:lnSpc>
              <a:spcBef>
                <a:spcPts val="2400"/>
              </a:spcBef>
              <a:spcAft>
                <a:spcPts val="0"/>
              </a:spcAft>
              <a:buClr>
                <a:schemeClr val="dk1"/>
              </a:buClr>
              <a:buSzPts val="1200"/>
              <a:buFont typeface="Calibri"/>
              <a:buNone/>
            </a:pPr>
            <a:endParaRPr dirty="0">
              <a:solidFill>
                <a:schemeClr val="dk1"/>
              </a:solidFill>
            </a:endParaRPr>
          </a:p>
          <a:p>
            <a:pPr marL="0" lvl="0" indent="0" algn="l" rtl="0">
              <a:lnSpc>
                <a:spcPct val="100000"/>
              </a:lnSpc>
              <a:spcBef>
                <a:spcPts val="1200"/>
              </a:spcBef>
              <a:spcAft>
                <a:spcPts val="0"/>
              </a:spcAft>
              <a:buSzPts val="1400"/>
              <a:buNone/>
            </a:pPr>
            <a:endParaRPr b="0" dirty="0"/>
          </a:p>
        </p:txBody>
      </p:sp>
      <p:sp>
        <p:nvSpPr>
          <p:cNvPr id="503" name="Google Shape;503;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46</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2" name="Google Shape;512;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b="0" i="0">
              <a:solidFill>
                <a:srgbClr val="333333"/>
              </a:solidFill>
              <a:latin typeface="Gantari"/>
              <a:ea typeface="Gantari"/>
              <a:cs typeface="Gantari"/>
              <a:sym typeface="Gantari"/>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4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8" name="Google Shape;518;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solidFill>
                  <a:schemeClr val="dk1"/>
                </a:solidFill>
              </a:rPr>
              <a:t>Les bonnes réponses sont surlignées en bleu.</a:t>
            </a:r>
            <a:endParaRPr dirty="0">
              <a:solidFill>
                <a:schemeClr val="dk1"/>
              </a:solidFill>
            </a:endParaRPr>
          </a:p>
          <a:p>
            <a:pPr marL="0" lvl="0" indent="0" algn="l" rtl="0">
              <a:lnSpc>
                <a:spcPct val="100000"/>
              </a:lnSpc>
              <a:spcBef>
                <a:spcPts val="1200"/>
              </a:spcBef>
              <a:spcAft>
                <a:spcPts val="0"/>
              </a:spcAft>
              <a:buSzPts val="1400"/>
              <a:buNone/>
            </a:pPr>
            <a:endParaRPr b="0" dirty="0"/>
          </a:p>
        </p:txBody>
      </p:sp>
      <p:sp>
        <p:nvSpPr>
          <p:cNvPr id="519" name="Google Shape;519;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48</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8" name="Google Shape;528;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b="0" i="0">
              <a:solidFill>
                <a:srgbClr val="333333"/>
              </a:solidFill>
              <a:latin typeface="Gantari"/>
              <a:ea typeface="Gantari"/>
              <a:cs typeface="Gantari"/>
              <a:sym typeface="Gantari"/>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a:extLst>
            <a:ext uri="{FF2B5EF4-FFF2-40B4-BE49-F238E27FC236}">
              <a16:creationId xmlns:a16="http://schemas.microsoft.com/office/drawing/2014/main" id="{5888B61F-5700-EABD-954C-A6E742158A96}"/>
            </a:ext>
          </a:extLst>
        </p:cNvPr>
        <p:cNvGrpSpPr/>
        <p:nvPr/>
      </p:nvGrpSpPr>
      <p:grpSpPr>
        <a:xfrm>
          <a:off x="0" y="0"/>
          <a:ext cx="0" cy="0"/>
          <a:chOff x="0" y="0"/>
          <a:chExt cx="0" cy="0"/>
        </a:xfrm>
      </p:grpSpPr>
      <p:sp>
        <p:nvSpPr>
          <p:cNvPr id="533" name="Google Shape;533;p50:notes">
            <a:extLst>
              <a:ext uri="{FF2B5EF4-FFF2-40B4-BE49-F238E27FC236}">
                <a16:creationId xmlns:a16="http://schemas.microsoft.com/office/drawing/2014/main" id="{ADACFD32-9AE0-82DD-023D-19E38C79827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4" name="Google Shape;534;p50:notes">
            <a:extLst>
              <a:ext uri="{FF2B5EF4-FFF2-40B4-BE49-F238E27FC236}">
                <a16:creationId xmlns:a16="http://schemas.microsoft.com/office/drawing/2014/main" id="{75A63218-FA95-EA85-1858-26C7D2B9E44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dirty="0">
              <a:solidFill>
                <a:srgbClr val="0D266D"/>
              </a:solidFill>
            </a:endParaRPr>
          </a:p>
        </p:txBody>
      </p:sp>
      <p:sp>
        <p:nvSpPr>
          <p:cNvPr id="535" name="Google Shape;535;p50:notes">
            <a:extLst>
              <a:ext uri="{FF2B5EF4-FFF2-40B4-BE49-F238E27FC236}">
                <a16:creationId xmlns:a16="http://schemas.microsoft.com/office/drawing/2014/main" id="{B749415B-A595-70BE-17B9-013FD06EE38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50</a:t>
            </a:fld>
            <a:endParaRPr/>
          </a:p>
        </p:txBody>
      </p:sp>
    </p:spTree>
    <p:extLst>
      <p:ext uri="{BB962C8B-B14F-4D97-AF65-F5344CB8AC3E}">
        <p14:creationId xmlns:p14="http://schemas.microsoft.com/office/powerpoint/2010/main" val="3619517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5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4" name="Google Shape;534;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dirty="0">
              <a:solidFill>
                <a:srgbClr val="0D266D"/>
              </a:solidFill>
            </a:endParaRPr>
          </a:p>
        </p:txBody>
      </p:sp>
      <p:sp>
        <p:nvSpPr>
          <p:cNvPr id="535" name="Google Shape;535;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51</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43" name="Google Shape;543;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9B6170E0-B52D-1E0D-5065-477F0669A4AA}"/>
            </a:ext>
          </a:extLst>
        </p:cNvPr>
        <p:cNvGrpSpPr/>
        <p:nvPr/>
      </p:nvGrpSpPr>
      <p:grpSpPr>
        <a:xfrm>
          <a:off x="0" y="0"/>
          <a:ext cx="0" cy="0"/>
          <a:chOff x="0" y="0"/>
          <a:chExt cx="0" cy="0"/>
        </a:xfrm>
      </p:grpSpPr>
      <p:sp>
        <p:nvSpPr>
          <p:cNvPr id="104" name="Google Shape;104;p6:notes">
            <a:extLst>
              <a:ext uri="{FF2B5EF4-FFF2-40B4-BE49-F238E27FC236}">
                <a16:creationId xmlns:a16="http://schemas.microsoft.com/office/drawing/2014/main" id="{E246E087-9FEC-A3EB-E7DF-8A693C2B372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6:notes">
            <a:extLst>
              <a:ext uri="{FF2B5EF4-FFF2-40B4-BE49-F238E27FC236}">
                <a16:creationId xmlns:a16="http://schemas.microsoft.com/office/drawing/2014/main" id="{493B8BB2-197B-D3B9-4C7F-3594FF6650F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6" name="Google Shape;106;p6:notes">
            <a:extLst>
              <a:ext uri="{FF2B5EF4-FFF2-40B4-BE49-F238E27FC236}">
                <a16:creationId xmlns:a16="http://schemas.microsoft.com/office/drawing/2014/main" id="{F5031932-AE85-CD23-7AB1-09E00922C6C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6</a:t>
            </a:fld>
            <a:endParaRPr/>
          </a:p>
        </p:txBody>
      </p:sp>
    </p:spTree>
    <p:extLst>
      <p:ext uri="{BB962C8B-B14F-4D97-AF65-F5344CB8AC3E}">
        <p14:creationId xmlns:p14="http://schemas.microsoft.com/office/powerpoint/2010/main" val="2629933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7.</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a:p>
            <a:pPr marL="0" lvl="0" indent="0" algn="l" rtl="0">
              <a:lnSpc>
                <a:spcPct val="100000"/>
              </a:lnSpc>
              <a:spcBef>
                <a:spcPts val="0"/>
              </a:spcBef>
              <a:spcAft>
                <a:spcPts val="0"/>
              </a:spcAft>
              <a:buSzPts val="1400"/>
              <a:buNone/>
            </a:pPr>
            <a:endParaRPr b="0" dirty="0"/>
          </a:p>
          <a:p>
            <a:pPr marL="0" lvl="0" indent="0" algn="l" rtl="0">
              <a:lnSpc>
                <a:spcPct val="100000"/>
              </a:lnSpc>
              <a:spcBef>
                <a:spcPts val="0"/>
              </a:spcBef>
              <a:spcAft>
                <a:spcPts val="0"/>
              </a:spcAft>
              <a:buSzPts val="1400"/>
              <a:buNone/>
            </a:pPr>
            <a:endParaRPr b="0" dirty="0"/>
          </a:p>
        </p:txBody>
      </p:sp>
      <p:sp>
        <p:nvSpPr>
          <p:cNvPr id="127" name="Google Shape;12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A"/>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CA" b="1" dirty="0"/>
              <a:t>Informations additionnelles de la diapositive 9.</a:t>
            </a:r>
            <a:endParaRPr lang="fr-CA" dirty="0"/>
          </a:p>
          <a:p>
            <a:pPr marL="0" marR="0" lvl="0" indent="0" algn="l" rtl="0">
              <a:lnSpc>
                <a:spcPct val="100000"/>
              </a:lnSpc>
              <a:spcBef>
                <a:spcPts val="0"/>
              </a:spcBef>
              <a:spcAft>
                <a:spcPts val="0"/>
              </a:spcAft>
              <a:buClr>
                <a:schemeClr val="dk1"/>
              </a:buClr>
              <a:buSzPts val="1200"/>
              <a:buFont typeface="Calibri"/>
              <a:buNone/>
            </a:pPr>
            <a:endParaRPr lang="fr-CA"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24.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g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83479" y="491705"/>
            <a:ext cx="4920292" cy="1845065"/>
          </a:xfrm>
        </p:spPr>
        <p:txBody>
          <a:bodyPr anchor="b">
            <a:noAutofit/>
          </a:bodyPr>
          <a:lstStyle>
            <a:lvl1pPr algn="r">
              <a:defRPr sz="6500">
                <a:solidFill>
                  <a:srgbClr val="D60B41"/>
                </a:solidFill>
              </a:defRPr>
            </a:lvl1pPr>
          </a:lstStyle>
          <a:p>
            <a:r>
              <a:rPr lang="fr-FR" dirty="0"/>
              <a:t>Cliquez et modifiez le</a:t>
            </a:r>
            <a:endParaRPr lang="en-US" dirty="0"/>
          </a:p>
        </p:txBody>
      </p:sp>
      <p:sp>
        <p:nvSpPr>
          <p:cNvPr id="3" name="Subtitle 2"/>
          <p:cNvSpPr>
            <a:spLocks noGrp="1"/>
          </p:cNvSpPr>
          <p:nvPr>
            <p:ph type="subTitle" idx="1"/>
          </p:nvPr>
        </p:nvSpPr>
        <p:spPr>
          <a:xfrm>
            <a:off x="4312129" y="2338013"/>
            <a:ext cx="4291642" cy="930409"/>
          </a:xfrm>
        </p:spPr>
        <p:txBody>
          <a:bodyPr>
            <a:normAutofit/>
          </a:bodyPr>
          <a:lstStyle>
            <a:lvl1pPr marL="0" indent="0" algn="r">
              <a:lnSpc>
                <a:spcPct val="100000"/>
              </a:lnSpc>
              <a:spcBef>
                <a:spcPts val="0"/>
              </a:spcBef>
              <a:buNone/>
              <a:defRPr sz="1800">
                <a:solidFill>
                  <a:srgbClr val="D60B4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CA"/>
              <a:t>Modifier le style des sous-titres du masque</a:t>
            </a:r>
            <a:endParaRPr lang="en-US" dirty="0"/>
          </a:p>
        </p:txBody>
      </p:sp>
    </p:spTree>
    <p:extLst>
      <p:ext uri="{BB962C8B-B14F-4D97-AF65-F5344CB8AC3E}">
        <p14:creationId xmlns:p14="http://schemas.microsoft.com/office/powerpoint/2010/main" val="21290308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ge contenu - liste à puces" preserve="1" userDrawn="1">
  <p:cSld name="Rétroaction">
    <p:spTree>
      <p:nvGrpSpPr>
        <p:cNvPr id="1" name="Shape 15"/>
        <p:cNvGrpSpPr/>
        <p:nvPr/>
      </p:nvGrpSpPr>
      <p:grpSpPr>
        <a:xfrm>
          <a:off x="0" y="0"/>
          <a:ext cx="0" cy="0"/>
          <a:chOff x="0" y="0"/>
          <a:chExt cx="0" cy="0"/>
        </a:xfrm>
      </p:grpSpPr>
      <p:sp>
        <p:nvSpPr>
          <p:cNvPr id="12" name="Rectangle 11">
            <a:extLst>
              <a:ext uri="{FF2B5EF4-FFF2-40B4-BE49-F238E27FC236}">
                <a16:creationId xmlns:a16="http://schemas.microsoft.com/office/drawing/2014/main" id="{698C1099-682A-C255-27D5-C35B92A3A773}"/>
              </a:ext>
            </a:extLst>
          </p:cNvPr>
          <p:cNvSpPr/>
          <p:nvPr userDrawn="1"/>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7" name="Google Shape;17;p54"/>
          <p:cNvSpPr txBox="1">
            <a:spLocks noGrp="1"/>
          </p:cNvSpPr>
          <p:nvPr>
            <p:ph type="title" hasCustomPrompt="1"/>
          </p:nvPr>
        </p:nvSpPr>
        <p:spPr>
          <a:xfrm>
            <a:off x="1766656" y="363757"/>
            <a:ext cx="6748694" cy="60957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D60B41"/>
              </a:buClr>
              <a:buSzPts val="3000"/>
              <a:buFont typeface="Play"/>
              <a:buNone/>
              <a:defRPr sz="3000">
                <a:solidFill>
                  <a:srgbClr val="D60B4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fr-CA" dirty="0"/>
              <a:t>Rétroaction</a:t>
            </a:r>
            <a:endParaRPr dirty="0"/>
          </a:p>
        </p:txBody>
      </p:sp>
      <p:sp>
        <p:nvSpPr>
          <p:cNvPr id="18" name="Google Shape;18;p54"/>
          <p:cNvSpPr txBox="1">
            <a:spLocks noGrp="1"/>
          </p:cNvSpPr>
          <p:nvPr>
            <p:ph type="body" idx="1"/>
          </p:nvPr>
        </p:nvSpPr>
        <p:spPr>
          <a:xfrm>
            <a:off x="820198" y="1833323"/>
            <a:ext cx="7695151" cy="319135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Arial"/>
              <a:buChar char="›"/>
              <a:defRPr/>
            </a:lvl1pPr>
            <a:lvl2pPr marL="914400" lvl="1" indent="-381000" algn="l">
              <a:lnSpc>
                <a:spcPct val="90000"/>
              </a:lnSpc>
              <a:spcBef>
                <a:spcPts val="500"/>
              </a:spcBef>
              <a:spcAft>
                <a:spcPts val="0"/>
              </a:spcAft>
              <a:buClr>
                <a:schemeClr val="dk1"/>
              </a:buClr>
              <a:buSzPts val="2400"/>
              <a:buFont typeface="Arial"/>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3" name="Graphique 2">
            <a:extLst>
              <a:ext uri="{FF2B5EF4-FFF2-40B4-BE49-F238E27FC236}">
                <a16:creationId xmlns:a16="http://schemas.microsoft.com/office/drawing/2014/main" id="{E981AB93-C843-7598-8053-D01E7004CB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81851" y="48432"/>
            <a:ext cx="954916" cy="1240227"/>
          </a:xfrm>
          <a:prstGeom prst="rect">
            <a:avLst/>
          </a:prstGeom>
        </p:spPr>
      </p:pic>
    </p:spTree>
    <p:extLst>
      <p:ext uri="{BB962C8B-B14F-4D97-AF65-F5344CB8AC3E}">
        <p14:creationId xmlns:p14="http://schemas.microsoft.com/office/powerpoint/2010/main" val="3439328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5"/>
        <p:cNvGrpSpPr/>
        <p:nvPr/>
      </p:nvGrpSpPr>
      <p:grpSpPr>
        <a:xfrm>
          <a:off x="0" y="0"/>
          <a:ext cx="0" cy="0"/>
          <a:chOff x="0" y="0"/>
          <a:chExt cx="0" cy="0"/>
        </a:xfrm>
      </p:grpSpPr>
      <p:sp>
        <p:nvSpPr>
          <p:cNvPr id="26" name="Google Shape;26;p56"/>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lgn="l">
              <a:lnSpc>
                <a:spcPct val="90000"/>
              </a:lnSpc>
              <a:spcBef>
                <a:spcPts val="0"/>
              </a:spcBef>
              <a:spcAft>
                <a:spcPts val="0"/>
              </a:spcAft>
              <a:buClr>
                <a:schemeClr val="dk1"/>
              </a:buClr>
              <a:buSzPts val="2800"/>
              <a:buFont typeface="Play"/>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56"/>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0"/>
              </a:spcBef>
              <a:spcAft>
                <a:spcPts val="0"/>
              </a:spcAft>
              <a:buClr>
                <a:schemeClr val="dk1"/>
              </a:buClr>
              <a:buSzPts val="1400"/>
              <a:buChar char="○"/>
              <a:defRPr/>
            </a:lvl2pPr>
            <a:lvl3pPr marL="1371600" lvl="2" indent="-317500" algn="l">
              <a:lnSpc>
                <a:spcPct val="90000"/>
              </a:lnSpc>
              <a:spcBef>
                <a:spcPts val="0"/>
              </a:spcBef>
              <a:spcAft>
                <a:spcPts val="0"/>
              </a:spcAft>
              <a:buClr>
                <a:schemeClr val="dk1"/>
              </a:buClr>
              <a:buSzPts val="1400"/>
              <a:buChar char="■"/>
              <a:defRPr/>
            </a:lvl3pPr>
            <a:lvl4pPr marL="1828800" lvl="3" indent="-317500" algn="l">
              <a:lnSpc>
                <a:spcPct val="90000"/>
              </a:lnSpc>
              <a:spcBef>
                <a:spcPts val="0"/>
              </a:spcBef>
              <a:spcAft>
                <a:spcPts val="0"/>
              </a:spcAft>
              <a:buClr>
                <a:schemeClr val="dk1"/>
              </a:buClr>
              <a:buSzPts val="1400"/>
              <a:buChar char="●"/>
              <a:defRPr/>
            </a:lvl4pPr>
            <a:lvl5pPr marL="2286000" lvl="4" indent="-317500" algn="l">
              <a:lnSpc>
                <a:spcPct val="90000"/>
              </a:lnSpc>
              <a:spcBef>
                <a:spcPts val="0"/>
              </a:spcBef>
              <a:spcAft>
                <a:spcPts val="0"/>
              </a:spcAft>
              <a:buClr>
                <a:schemeClr val="dk1"/>
              </a:buClr>
              <a:buSzPts val="1400"/>
              <a:buChar char="○"/>
              <a:defRPr/>
            </a:lvl5pPr>
            <a:lvl6pPr marL="2743200" lvl="5" indent="-317500" algn="l">
              <a:lnSpc>
                <a:spcPct val="90000"/>
              </a:lnSpc>
              <a:spcBef>
                <a:spcPts val="0"/>
              </a:spcBef>
              <a:spcAft>
                <a:spcPts val="0"/>
              </a:spcAft>
              <a:buClr>
                <a:schemeClr val="dk1"/>
              </a:buClr>
              <a:buSzPts val="1400"/>
              <a:buChar char="■"/>
              <a:defRPr/>
            </a:lvl6pPr>
            <a:lvl7pPr marL="3200400" lvl="6" indent="-317500" algn="l">
              <a:lnSpc>
                <a:spcPct val="90000"/>
              </a:lnSpc>
              <a:spcBef>
                <a:spcPts val="0"/>
              </a:spcBef>
              <a:spcAft>
                <a:spcPts val="0"/>
              </a:spcAft>
              <a:buClr>
                <a:schemeClr val="dk1"/>
              </a:buClr>
              <a:buSzPts val="1400"/>
              <a:buChar char="●"/>
              <a:defRPr/>
            </a:lvl7pPr>
            <a:lvl8pPr marL="3657600" lvl="7" indent="-317500" algn="l">
              <a:lnSpc>
                <a:spcPct val="90000"/>
              </a:lnSpc>
              <a:spcBef>
                <a:spcPts val="0"/>
              </a:spcBef>
              <a:spcAft>
                <a:spcPts val="0"/>
              </a:spcAft>
              <a:buClr>
                <a:schemeClr val="dk1"/>
              </a:buClr>
              <a:buSzPts val="1400"/>
              <a:buChar char="○"/>
              <a:defRPr/>
            </a:lvl8pPr>
            <a:lvl9pPr marL="4114800" lvl="8" indent="-317500" algn="l">
              <a:lnSpc>
                <a:spcPct val="90000"/>
              </a:lnSpc>
              <a:spcBef>
                <a:spcPts val="0"/>
              </a:spcBef>
              <a:spcAft>
                <a:spcPts val="0"/>
              </a:spcAft>
              <a:buClr>
                <a:schemeClr val="dk1"/>
              </a:buClr>
              <a:buSzPts val="1400"/>
              <a:buChar char="■"/>
              <a:defRPr/>
            </a:lvl9pPr>
          </a:lstStyle>
          <a:p>
            <a:endParaRPr/>
          </a:p>
        </p:txBody>
      </p:sp>
      <p:sp>
        <p:nvSpPr>
          <p:cNvPr id="28" name="Google Shape;28;p56"/>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A"/>
              <a:t>‹n°›</a:t>
            </a:fld>
            <a:endParaRPr/>
          </a:p>
        </p:txBody>
      </p:sp>
    </p:spTree>
    <p:extLst>
      <p:ext uri="{BB962C8B-B14F-4D97-AF65-F5344CB8AC3E}">
        <p14:creationId xmlns:p14="http://schemas.microsoft.com/office/powerpoint/2010/main" val="264105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ge sous-titre">
    <p:spTree>
      <p:nvGrpSpPr>
        <p:cNvPr id="1" name=""/>
        <p:cNvGrpSpPr/>
        <p:nvPr/>
      </p:nvGrpSpPr>
      <p:grpSpPr>
        <a:xfrm>
          <a:off x="0" y="0"/>
          <a:ext cx="0" cy="0"/>
          <a:chOff x="0" y="0"/>
          <a:chExt cx="0" cy="0"/>
        </a:xfrm>
      </p:grpSpPr>
      <p:pic>
        <p:nvPicPr>
          <p:cNvPr id="3" name="Image 2" descr="Une image contenant capture d’écran, conception&#10;&#10;Description générée automatiquement">
            <a:extLst>
              <a:ext uri="{FF2B5EF4-FFF2-40B4-BE49-F238E27FC236}">
                <a16:creationId xmlns:a16="http://schemas.microsoft.com/office/drawing/2014/main" id="{EC79E9B1-67C6-BCF5-7015-16D3F903A925}"/>
              </a:ext>
            </a:extLst>
          </p:cNvPr>
          <p:cNvPicPr>
            <a:picLocks noChangeAspect="1"/>
          </p:cNvPicPr>
          <p:nvPr userDrawn="1"/>
        </p:nvPicPr>
        <p:blipFill>
          <a:blip r:embed="rId2"/>
          <a:stretch>
            <a:fillRect/>
          </a:stretch>
        </p:blipFill>
        <p:spPr>
          <a:xfrm>
            <a:off x="378" y="283"/>
            <a:ext cx="9143244" cy="6857433"/>
          </a:xfrm>
          <a:prstGeom prst="rect">
            <a:avLst/>
          </a:prstGeom>
        </p:spPr>
      </p:pic>
      <p:sp>
        <p:nvSpPr>
          <p:cNvPr id="4" name="Title 1">
            <a:extLst>
              <a:ext uri="{FF2B5EF4-FFF2-40B4-BE49-F238E27FC236}">
                <a16:creationId xmlns:a16="http://schemas.microsoft.com/office/drawing/2014/main" id="{009C0CB8-ECF0-198A-0625-CD80C7BF534D}"/>
              </a:ext>
            </a:extLst>
          </p:cNvPr>
          <p:cNvSpPr>
            <a:spLocks noGrp="1"/>
          </p:cNvSpPr>
          <p:nvPr>
            <p:ph type="title" hasCustomPrompt="1"/>
          </p:nvPr>
        </p:nvSpPr>
        <p:spPr>
          <a:xfrm>
            <a:off x="4356340" y="365125"/>
            <a:ext cx="4159010" cy="5440451"/>
          </a:xfrm>
        </p:spPr>
        <p:txBody>
          <a:bodyPr/>
          <a:lstStyle>
            <a:lvl1pPr algn="r">
              <a:defRPr>
                <a:solidFill>
                  <a:srgbClr val="D60B41"/>
                </a:solidFill>
              </a:defRPr>
            </a:lvl1pPr>
          </a:lstStyle>
          <a:p>
            <a:r>
              <a:rPr lang="fr-FR" dirty="0"/>
              <a:t>Sous-titre</a:t>
            </a:r>
            <a:endParaRPr lang="en-US" dirty="0"/>
          </a:p>
        </p:txBody>
      </p:sp>
      <p:pic>
        <p:nvPicPr>
          <p:cNvPr id="5" name="Image 4" descr="Une image contenant clipart, illustration, dessin, Graphique&#10;&#10;Description générée automatiquement">
            <a:extLst>
              <a:ext uri="{FF2B5EF4-FFF2-40B4-BE49-F238E27FC236}">
                <a16:creationId xmlns:a16="http://schemas.microsoft.com/office/drawing/2014/main" id="{CE35C130-16F5-1BE3-F375-B748445571B0}"/>
              </a:ext>
            </a:extLst>
          </p:cNvPr>
          <p:cNvPicPr>
            <a:picLocks noChangeAspect="1"/>
          </p:cNvPicPr>
          <p:nvPr userDrawn="1"/>
        </p:nvPicPr>
        <p:blipFill>
          <a:blip r:embed="rId3"/>
          <a:stretch>
            <a:fillRect/>
          </a:stretch>
        </p:blipFill>
        <p:spPr>
          <a:xfrm>
            <a:off x="-654536" y="1860490"/>
            <a:ext cx="5106365" cy="4632384"/>
          </a:xfrm>
          <a:prstGeom prst="rect">
            <a:avLst/>
          </a:prstGeom>
        </p:spPr>
      </p:pic>
    </p:spTree>
    <p:extLst>
      <p:ext uri="{BB962C8B-B14F-4D97-AF65-F5344CB8AC3E}">
        <p14:creationId xmlns:p14="http://schemas.microsoft.com/office/powerpoint/2010/main" val="204254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sous-titre-2">
    <p:spTree>
      <p:nvGrpSpPr>
        <p:cNvPr id="1" name=""/>
        <p:cNvGrpSpPr/>
        <p:nvPr/>
      </p:nvGrpSpPr>
      <p:grpSpPr>
        <a:xfrm>
          <a:off x="0" y="0"/>
          <a:ext cx="0" cy="0"/>
          <a:chOff x="0" y="0"/>
          <a:chExt cx="0" cy="0"/>
        </a:xfrm>
      </p:grpSpPr>
      <p:pic>
        <p:nvPicPr>
          <p:cNvPr id="3" name="Image 2" descr="Une image contenant capture d’écran, conception&#10;&#10;Description générée automatiquement">
            <a:extLst>
              <a:ext uri="{FF2B5EF4-FFF2-40B4-BE49-F238E27FC236}">
                <a16:creationId xmlns:a16="http://schemas.microsoft.com/office/drawing/2014/main" id="{0357E0ED-7D12-F5FE-1B6C-E8428E3F3E0A}"/>
              </a:ext>
            </a:extLst>
          </p:cNvPr>
          <p:cNvPicPr>
            <a:picLocks noChangeAspect="1"/>
          </p:cNvPicPr>
          <p:nvPr userDrawn="1"/>
        </p:nvPicPr>
        <p:blipFill>
          <a:blip r:embed="rId2"/>
          <a:stretch>
            <a:fillRect/>
          </a:stretch>
        </p:blipFill>
        <p:spPr>
          <a:xfrm>
            <a:off x="378" y="283"/>
            <a:ext cx="9143244" cy="6857433"/>
          </a:xfrm>
          <a:prstGeom prst="rect">
            <a:avLst/>
          </a:prstGeom>
        </p:spPr>
      </p:pic>
      <p:sp>
        <p:nvSpPr>
          <p:cNvPr id="4" name="Title 1">
            <a:extLst>
              <a:ext uri="{FF2B5EF4-FFF2-40B4-BE49-F238E27FC236}">
                <a16:creationId xmlns:a16="http://schemas.microsoft.com/office/drawing/2014/main" id="{5A6AE799-C56E-39E7-9242-F3486C9CEA48}"/>
              </a:ext>
            </a:extLst>
          </p:cNvPr>
          <p:cNvSpPr>
            <a:spLocks noGrp="1"/>
          </p:cNvSpPr>
          <p:nvPr>
            <p:ph type="title" hasCustomPrompt="1"/>
          </p:nvPr>
        </p:nvSpPr>
        <p:spPr>
          <a:xfrm>
            <a:off x="4356340" y="365125"/>
            <a:ext cx="4159010" cy="5440451"/>
          </a:xfrm>
        </p:spPr>
        <p:txBody>
          <a:bodyPr/>
          <a:lstStyle>
            <a:lvl1pPr algn="r">
              <a:defRPr>
                <a:solidFill>
                  <a:srgbClr val="D60B41"/>
                </a:solidFill>
              </a:defRPr>
            </a:lvl1pPr>
          </a:lstStyle>
          <a:p>
            <a:r>
              <a:rPr lang="fr-FR" dirty="0"/>
              <a:t>Sous-titre</a:t>
            </a:r>
            <a:endParaRPr lang="en-US" dirty="0"/>
          </a:p>
        </p:txBody>
      </p:sp>
      <p:pic>
        <p:nvPicPr>
          <p:cNvPr id="5" name="Image 4">
            <a:extLst>
              <a:ext uri="{FF2B5EF4-FFF2-40B4-BE49-F238E27FC236}">
                <a16:creationId xmlns:a16="http://schemas.microsoft.com/office/drawing/2014/main" id="{63DFD912-E0B0-0899-37C3-440154909509}"/>
              </a:ext>
            </a:extLst>
          </p:cNvPr>
          <p:cNvPicPr>
            <a:picLocks noChangeAspect="1"/>
          </p:cNvPicPr>
          <p:nvPr userDrawn="1"/>
        </p:nvPicPr>
        <p:blipFill>
          <a:blip r:embed="rId3"/>
          <a:srcRect/>
          <a:stretch/>
        </p:blipFill>
        <p:spPr>
          <a:xfrm>
            <a:off x="-1950728" y="1908760"/>
            <a:ext cx="8258175" cy="5324349"/>
          </a:xfrm>
          <a:prstGeom prst="rect">
            <a:avLst/>
          </a:prstGeom>
        </p:spPr>
      </p:pic>
    </p:spTree>
    <p:extLst>
      <p:ext uri="{BB962C8B-B14F-4D97-AF65-F5344CB8AC3E}">
        <p14:creationId xmlns:p14="http://schemas.microsoft.com/office/powerpoint/2010/main" val="3197841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e sous-titre-3">
    <p:spTree>
      <p:nvGrpSpPr>
        <p:cNvPr id="1" name=""/>
        <p:cNvGrpSpPr/>
        <p:nvPr/>
      </p:nvGrpSpPr>
      <p:grpSpPr>
        <a:xfrm>
          <a:off x="0" y="0"/>
          <a:ext cx="0" cy="0"/>
          <a:chOff x="0" y="0"/>
          <a:chExt cx="0" cy="0"/>
        </a:xfrm>
      </p:grpSpPr>
      <p:pic>
        <p:nvPicPr>
          <p:cNvPr id="3" name="Image 2" descr="Une image contenant capture d’écran, conception&#10;&#10;Description générée automatiquement">
            <a:extLst>
              <a:ext uri="{FF2B5EF4-FFF2-40B4-BE49-F238E27FC236}">
                <a16:creationId xmlns:a16="http://schemas.microsoft.com/office/drawing/2014/main" id="{99CFBC9B-96A4-7E0C-0919-49A1B8ECA2E9}"/>
              </a:ext>
            </a:extLst>
          </p:cNvPr>
          <p:cNvPicPr>
            <a:picLocks noChangeAspect="1"/>
          </p:cNvPicPr>
          <p:nvPr userDrawn="1"/>
        </p:nvPicPr>
        <p:blipFill>
          <a:blip r:embed="rId2"/>
          <a:stretch>
            <a:fillRect/>
          </a:stretch>
        </p:blipFill>
        <p:spPr>
          <a:xfrm>
            <a:off x="378" y="283"/>
            <a:ext cx="9143244" cy="6857433"/>
          </a:xfrm>
          <a:prstGeom prst="rect">
            <a:avLst/>
          </a:prstGeom>
        </p:spPr>
      </p:pic>
      <p:sp>
        <p:nvSpPr>
          <p:cNvPr id="5" name="Title 1">
            <a:extLst>
              <a:ext uri="{FF2B5EF4-FFF2-40B4-BE49-F238E27FC236}">
                <a16:creationId xmlns:a16="http://schemas.microsoft.com/office/drawing/2014/main" id="{41CC44BE-C423-5863-6901-8186C6EFF62F}"/>
              </a:ext>
            </a:extLst>
          </p:cNvPr>
          <p:cNvSpPr>
            <a:spLocks noGrp="1"/>
          </p:cNvSpPr>
          <p:nvPr>
            <p:ph type="title" hasCustomPrompt="1"/>
          </p:nvPr>
        </p:nvSpPr>
        <p:spPr>
          <a:xfrm>
            <a:off x="4356340" y="365125"/>
            <a:ext cx="4159010" cy="5440451"/>
          </a:xfrm>
        </p:spPr>
        <p:txBody>
          <a:bodyPr/>
          <a:lstStyle>
            <a:lvl1pPr algn="r">
              <a:defRPr>
                <a:solidFill>
                  <a:srgbClr val="D60B41"/>
                </a:solidFill>
              </a:defRPr>
            </a:lvl1pPr>
          </a:lstStyle>
          <a:p>
            <a:r>
              <a:rPr lang="fr-FR" dirty="0"/>
              <a:t>Sous-titre</a:t>
            </a:r>
            <a:endParaRPr lang="en-US" dirty="0"/>
          </a:p>
        </p:txBody>
      </p:sp>
      <p:pic>
        <p:nvPicPr>
          <p:cNvPr id="6" name="Image 5">
            <a:extLst>
              <a:ext uri="{FF2B5EF4-FFF2-40B4-BE49-F238E27FC236}">
                <a16:creationId xmlns:a16="http://schemas.microsoft.com/office/drawing/2014/main" id="{D00ECE6C-FBC2-C959-C5ED-66E6621C098A}"/>
              </a:ext>
            </a:extLst>
          </p:cNvPr>
          <p:cNvPicPr>
            <a:picLocks noChangeAspect="1"/>
          </p:cNvPicPr>
          <p:nvPr userDrawn="1"/>
        </p:nvPicPr>
        <p:blipFill>
          <a:blip r:embed="rId3"/>
          <a:stretch>
            <a:fillRect/>
          </a:stretch>
        </p:blipFill>
        <p:spPr>
          <a:xfrm>
            <a:off x="-3734179" y="1799109"/>
            <a:ext cx="11011279" cy="5620341"/>
          </a:xfrm>
          <a:prstGeom prst="rect">
            <a:avLst/>
          </a:prstGeom>
        </p:spPr>
      </p:pic>
    </p:spTree>
    <p:extLst>
      <p:ext uri="{BB962C8B-B14F-4D97-AF65-F5344CB8AC3E}">
        <p14:creationId xmlns:p14="http://schemas.microsoft.com/office/powerpoint/2010/main" val="3772458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contenu - liste à puce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FC57C5D-4444-3764-6A46-D75A219073ED}"/>
              </a:ext>
            </a:extLst>
          </p:cNvPr>
          <p:cNvSpPr/>
          <p:nvPr/>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1C7E6EAA-EB12-E883-B506-47ECA331FBEB}"/>
              </a:ext>
            </a:extLst>
          </p:cNvPr>
          <p:cNvSpPr>
            <a:spLocks noGrp="1"/>
          </p:cNvSpPr>
          <p:nvPr>
            <p:ph type="title"/>
          </p:nvPr>
        </p:nvSpPr>
        <p:spPr>
          <a:xfrm>
            <a:off x="2698812" y="363757"/>
            <a:ext cx="5816538" cy="609579"/>
          </a:xfrm>
        </p:spPr>
        <p:txBody>
          <a:bodyPr>
            <a:normAutofit/>
          </a:bodyPr>
          <a:lstStyle>
            <a:lvl1pPr algn="l">
              <a:defRPr sz="3000">
                <a:solidFill>
                  <a:srgbClr val="D60B41"/>
                </a:solidFill>
              </a:defRPr>
            </a:lvl1pPr>
          </a:lstStyle>
          <a:p>
            <a:r>
              <a:rPr lang="fr-CA" dirty="0"/>
              <a:t>Modifier le style du titre</a:t>
            </a:r>
          </a:p>
        </p:txBody>
      </p:sp>
      <p:sp>
        <p:nvSpPr>
          <p:cNvPr id="4" name="Espace réservé du contenu 3">
            <a:extLst>
              <a:ext uri="{FF2B5EF4-FFF2-40B4-BE49-F238E27FC236}">
                <a16:creationId xmlns:a16="http://schemas.microsoft.com/office/drawing/2014/main" id="{74C43B81-1ACA-ADF0-FBED-A3F4555186C4}"/>
              </a:ext>
            </a:extLst>
          </p:cNvPr>
          <p:cNvSpPr>
            <a:spLocks noGrp="1"/>
          </p:cNvSpPr>
          <p:nvPr>
            <p:ph sz="quarter" idx="10"/>
          </p:nvPr>
        </p:nvSpPr>
        <p:spPr>
          <a:xfrm>
            <a:off x="820198" y="1833323"/>
            <a:ext cx="7695151" cy="3191354"/>
          </a:xfrm>
        </p:spPr>
        <p:txBody>
          <a:bodyPr/>
          <a:lstStyle>
            <a:lvl1pPr marL="457200" indent="-457200">
              <a:buFont typeface="Aptos" panose="020B0004020202020204" pitchFamily="34" charset="0"/>
              <a:buChar char="›"/>
              <a:defRPr/>
            </a:lvl1pPr>
            <a:lvl2pPr marL="685800" indent="-228600">
              <a:buFont typeface="Aptos" panose="020B0004020202020204" pitchFamily="34" charset="0"/>
              <a:buChar char="•"/>
              <a:defRPr/>
            </a:lvl2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CA" dirty="0"/>
          </a:p>
        </p:txBody>
      </p:sp>
      <p:cxnSp>
        <p:nvCxnSpPr>
          <p:cNvPr id="3" name="Connecteur droit 2">
            <a:extLst>
              <a:ext uri="{FF2B5EF4-FFF2-40B4-BE49-F238E27FC236}">
                <a16:creationId xmlns:a16="http://schemas.microsoft.com/office/drawing/2014/main" id="{1C3746A5-2A57-9BE2-4498-118880341865}"/>
              </a:ext>
            </a:extLst>
          </p:cNvPr>
          <p:cNvCxnSpPr>
            <a:cxnSpLocks/>
          </p:cNvCxnSpPr>
          <p:nvPr userDrawn="1"/>
        </p:nvCxnSpPr>
        <p:spPr>
          <a:xfrm>
            <a:off x="258792" y="6494243"/>
            <a:ext cx="8479766" cy="27327"/>
          </a:xfrm>
          <a:prstGeom prst="line">
            <a:avLst/>
          </a:prstGeom>
          <a:ln>
            <a:solidFill>
              <a:srgbClr val="D60B41"/>
            </a:solidFill>
          </a:ln>
        </p:spPr>
        <p:style>
          <a:lnRef idx="1">
            <a:schemeClr val="accent1"/>
          </a:lnRef>
          <a:fillRef idx="0">
            <a:schemeClr val="accent1"/>
          </a:fillRef>
          <a:effectRef idx="0">
            <a:schemeClr val="accent1"/>
          </a:effectRef>
          <a:fontRef idx="minor">
            <a:schemeClr val="tx1"/>
          </a:fontRef>
        </p:style>
      </p:cxnSp>
      <p:sp>
        <p:nvSpPr>
          <p:cNvPr id="6" name="Google Shape;19;p54">
            <a:extLst>
              <a:ext uri="{FF2B5EF4-FFF2-40B4-BE49-F238E27FC236}">
                <a16:creationId xmlns:a16="http://schemas.microsoft.com/office/drawing/2014/main" id="{A5070218-DDCB-2368-F5ED-E75A42D6C744}"/>
              </a:ext>
            </a:extLst>
          </p:cNvPr>
          <p:cNvSpPr txBox="1">
            <a:spLocks noGrp="1"/>
          </p:cNvSpPr>
          <p:nvPr>
            <p:ph type="body" idx="2" hasCustomPrompt="1"/>
          </p:nvPr>
        </p:nvSpPr>
        <p:spPr>
          <a:xfrm>
            <a:off x="0" y="6280150"/>
            <a:ext cx="2898775" cy="302874"/>
          </a:xfrm>
          <a:prstGeom prst="rect">
            <a:avLst/>
          </a:prstGeom>
          <a:solidFill>
            <a:schemeClr val="bg1"/>
          </a:solidFill>
          <a:ln>
            <a:noFill/>
          </a:ln>
        </p:spPr>
        <p:txBody>
          <a:bodyPr spcFirstLastPara="1" wrap="none" lIns="0" tIns="0" rIns="0" bIns="0" anchor="ctr"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marL="457200" marR="0" lvl="0" indent="-228600" algn="l" defTabSz="914400" rtl="0" eaLnBrk="1" fontAlgn="auto" latinLnBrk="0" hangingPunct="1">
              <a:lnSpc>
                <a:spcPct val="90000"/>
              </a:lnSpc>
              <a:spcBef>
                <a:spcPts val="1000"/>
              </a:spcBef>
              <a:spcAft>
                <a:spcPts val="0"/>
              </a:spcAft>
              <a:buClr>
                <a:srgbClr val="D60B41"/>
              </a:buClr>
              <a:buSzPts val="1200"/>
              <a:buFont typeface="Arial" panose="020B0604020202020204" pitchFamily="34" charset="0"/>
              <a:buNone/>
              <a:tabLst/>
              <a:defRPr/>
            </a:pPr>
            <a:r>
              <a:rPr lang="fr-CA" dirty="0"/>
              <a:t>Maladie coronarienne </a:t>
            </a:r>
            <a:r>
              <a:rPr lang="fr-CA" dirty="0" err="1"/>
              <a:t>athérosclérotique</a:t>
            </a:r>
            <a:r>
              <a:rPr lang="fr-CA" dirty="0"/>
              <a:t> </a:t>
            </a:r>
          </a:p>
        </p:txBody>
      </p:sp>
    </p:spTree>
    <p:extLst>
      <p:ext uri="{BB962C8B-B14F-4D97-AF65-F5344CB8AC3E}">
        <p14:creationId xmlns:p14="http://schemas.microsoft.com/office/powerpoint/2010/main" val="39042239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ge tablea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FC57C5D-4444-3764-6A46-D75A219073ED}"/>
              </a:ext>
            </a:extLst>
          </p:cNvPr>
          <p:cNvSpPr/>
          <p:nvPr/>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1C7E6EAA-EB12-E883-B506-47ECA331FBEB}"/>
              </a:ext>
            </a:extLst>
          </p:cNvPr>
          <p:cNvSpPr>
            <a:spLocks noGrp="1"/>
          </p:cNvSpPr>
          <p:nvPr>
            <p:ph type="title"/>
          </p:nvPr>
        </p:nvSpPr>
        <p:spPr>
          <a:xfrm>
            <a:off x="1354914" y="363757"/>
            <a:ext cx="7160436" cy="609579"/>
          </a:xfrm>
        </p:spPr>
        <p:txBody>
          <a:bodyPr>
            <a:normAutofit/>
          </a:bodyPr>
          <a:lstStyle>
            <a:lvl1pPr algn="r">
              <a:defRPr sz="3000">
                <a:solidFill>
                  <a:srgbClr val="D60B41"/>
                </a:solidFill>
              </a:defRPr>
            </a:lvl1pPr>
          </a:lstStyle>
          <a:p>
            <a:r>
              <a:rPr lang="fr-CA"/>
              <a:t>Modifier le style du titre</a:t>
            </a:r>
            <a:endParaRPr lang="fr-CA" dirty="0"/>
          </a:p>
        </p:txBody>
      </p:sp>
      <p:graphicFrame>
        <p:nvGraphicFramePr>
          <p:cNvPr id="3" name="Tableau 2">
            <a:extLst>
              <a:ext uri="{FF2B5EF4-FFF2-40B4-BE49-F238E27FC236}">
                <a16:creationId xmlns:a16="http://schemas.microsoft.com/office/drawing/2014/main" id="{22605038-E5D3-23E2-E0E9-3AA5517EBEE7}"/>
              </a:ext>
            </a:extLst>
          </p:cNvPr>
          <p:cNvGraphicFramePr>
            <a:graphicFrameLocks noGrp="1"/>
          </p:cNvGraphicFramePr>
          <p:nvPr>
            <p:extLst>
              <p:ext uri="{D42A27DB-BD31-4B8C-83A1-F6EECF244321}">
                <p14:modId xmlns:p14="http://schemas.microsoft.com/office/powerpoint/2010/main" val="3471161641"/>
              </p:ext>
            </p:extLst>
          </p:nvPr>
        </p:nvGraphicFramePr>
        <p:xfrm>
          <a:off x="1524000" y="2509520"/>
          <a:ext cx="6096000" cy="222504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3411734017"/>
                    </a:ext>
                  </a:extLst>
                </a:gridCol>
                <a:gridCol w="1524000">
                  <a:extLst>
                    <a:ext uri="{9D8B030D-6E8A-4147-A177-3AD203B41FA5}">
                      <a16:colId xmlns:a16="http://schemas.microsoft.com/office/drawing/2014/main" val="3570384537"/>
                    </a:ext>
                  </a:extLst>
                </a:gridCol>
                <a:gridCol w="1524000">
                  <a:extLst>
                    <a:ext uri="{9D8B030D-6E8A-4147-A177-3AD203B41FA5}">
                      <a16:colId xmlns:a16="http://schemas.microsoft.com/office/drawing/2014/main" val="1245038614"/>
                    </a:ext>
                  </a:extLst>
                </a:gridCol>
                <a:gridCol w="1524000">
                  <a:extLst>
                    <a:ext uri="{9D8B030D-6E8A-4147-A177-3AD203B41FA5}">
                      <a16:colId xmlns:a16="http://schemas.microsoft.com/office/drawing/2014/main" val="2464462048"/>
                    </a:ext>
                  </a:extLst>
                </a:gridCol>
              </a:tblGrid>
              <a:tr h="370840">
                <a:tc>
                  <a:txBody>
                    <a:bodyPr/>
                    <a:lstStyle/>
                    <a:p>
                      <a:endParaRPr lang="fr-CA"/>
                    </a:p>
                  </a:txBody>
                  <a:tcPr>
                    <a:solidFill>
                      <a:srgbClr val="0D266D"/>
                    </a:solidFill>
                  </a:tcPr>
                </a:tc>
                <a:tc>
                  <a:txBody>
                    <a:bodyPr/>
                    <a:lstStyle/>
                    <a:p>
                      <a:endParaRPr lang="fr-CA"/>
                    </a:p>
                  </a:txBody>
                  <a:tcPr>
                    <a:solidFill>
                      <a:srgbClr val="0D266D"/>
                    </a:solidFill>
                  </a:tcPr>
                </a:tc>
                <a:tc>
                  <a:txBody>
                    <a:bodyPr/>
                    <a:lstStyle/>
                    <a:p>
                      <a:endParaRPr lang="fr-CA"/>
                    </a:p>
                  </a:txBody>
                  <a:tcPr>
                    <a:solidFill>
                      <a:srgbClr val="0D266D"/>
                    </a:solidFill>
                  </a:tcPr>
                </a:tc>
                <a:tc>
                  <a:txBody>
                    <a:bodyPr/>
                    <a:lstStyle/>
                    <a:p>
                      <a:endParaRPr lang="fr-CA" dirty="0"/>
                    </a:p>
                  </a:txBody>
                  <a:tcPr>
                    <a:solidFill>
                      <a:srgbClr val="0D266D"/>
                    </a:solidFill>
                  </a:tcPr>
                </a:tc>
                <a:extLst>
                  <a:ext uri="{0D108BD9-81ED-4DB2-BD59-A6C34878D82A}">
                    <a16:rowId xmlns:a16="http://schemas.microsoft.com/office/drawing/2014/main" val="1328894886"/>
                  </a:ext>
                </a:extLst>
              </a:tr>
              <a:tr h="370840">
                <a:tc>
                  <a:txBody>
                    <a:bodyPr/>
                    <a:lstStyle/>
                    <a:p>
                      <a:endParaRPr lang="fr-CA"/>
                    </a:p>
                  </a:txBody>
                  <a:tcPr>
                    <a:solidFill>
                      <a:srgbClr val="CAE7F5"/>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extLst>
                  <a:ext uri="{0D108BD9-81ED-4DB2-BD59-A6C34878D82A}">
                    <a16:rowId xmlns:a16="http://schemas.microsoft.com/office/drawing/2014/main" val="3126520108"/>
                  </a:ext>
                </a:extLst>
              </a:tr>
              <a:tr h="370840">
                <a:tc>
                  <a:txBody>
                    <a:bodyPr/>
                    <a:lstStyle/>
                    <a:p>
                      <a:endParaRPr lang="fr-CA"/>
                    </a:p>
                  </a:txBody>
                  <a:tcPr>
                    <a:solidFill>
                      <a:srgbClr val="CAE7F5"/>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tc>
                  <a:txBody>
                    <a:bodyPr/>
                    <a:lstStyle/>
                    <a:p>
                      <a:endParaRPr lang="fr-CA" dirty="0"/>
                    </a:p>
                  </a:txBody>
                  <a:tcPr>
                    <a:solidFill>
                      <a:srgbClr val="CAE7F5">
                        <a:alpha val="50196"/>
                      </a:srgbClr>
                    </a:solidFill>
                  </a:tcPr>
                </a:tc>
                <a:extLst>
                  <a:ext uri="{0D108BD9-81ED-4DB2-BD59-A6C34878D82A}">
                    <a16:rowId xmlns:a16="http://schemas.microsoft.com/office/drawing/2014/main" val="1878216991"/>
                  </a:ext>
                </a:extLst>
              </a:tr>
              <a:tr h="370840">
                <a:tc>
                  <a:txBody>
                    <a:bodyPr/>
                    <a:lstStyle/>
                    <a:p>
                      <a:endParaRPr lang="fr-CA"/>
                    </a:p>
                  </a:txBody>
                  <a:tcPr>
                    <a:solidFill>
                      <a:srgbClr val="CAE7F5"/>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extLst>
                  <a:ext uri="{0D108BD9-81ED-4DB2-BD59-A6C34878D82A}">
                    <a16:rowId xmlns:a16="http://schemas.microsoft.com/office/drawing/2014/main" val="1288927255"/>
                  </a:ext>
                </a:extLst>
              </a:tr>
              <a:tr h="370840">
                <a:tc>
                  <a:txBody>
                    <a:bodyPr/>
                    <a:lstStyle/>
                    <a:p>
                      <a:endParaRPr lang="fr-CA"/>
                    </a:p>
                  </a:txBody>
                  <a:tcPr>
                    <a:solidFill>
                      <a:srgbClr val="CAE7F5"/>
                    </a:solidFill>
                  </a:tcPr>
                </a:tc>
                <a:tc>
                  <a:txBody>
                    <a:bodyPr/>
                    <a:lstStyle/>
                    <a:p>
                      <a:endParaRPr lang="fr-CA" dirty="0"/>
                    </a:p>
                  </a:txBody>
                  <a:tcPr>
                    <a:solidFill>
                      <a:srgbClr val="CAE7F5">
                        <a:alpha val="50196"/>
                      </a:srgbClr>
                    </a:solidFill>
                  </a:tcPr>
                </a:tc>
                <a:tc>
                  <a:txBody>
                    <a:bodyPr/>
                    <a:lstStyle/>
                    <a:p>
                      <a:endParaRPr lang="fr-CA"/>
                    </a:p>
                  </a:txBody>
                  <a:tcPr>
                    <a:solidFill>
                      <a:srgbClr val="CAE7F5">
                        <a:alpha val="50196"/>
                      </a:srgbClr>
                    </a:solidFill>
                  </a:tcPr>
                </a:tc>
                <a:tc>
                  <a:txBody>
                    <a:bodyPr/>
                    <a:lstStyle/>
                    <a:p>
                      <a:endParaRPr lang="fr-CA" dirty="0"/>
                    </a:p>
                  </a:txBody>
                  <a:tcPr>
                    <a:solidFill>
                      <a:srgbClr val="CAE7F5">
                        <a:alpha val="50196"/>
                      </a:srgbClr>
                    </a:solidFill>
                  </a:tcPr>
                </a:tc>
                <a:extLst>
                  <a:ext uri="{0D108BD9-81ED-4DB2-BD59-A6C34878D82A}">
                    <a16:rowId xmlns:a16="http://schemas.microsoft.com/office/drawing/2014/main" val="3429435266"/>
                  </a:ext>
                </a:extLst>
              </a:tr>
              <a:tr h="370840">
                <a:tc>
                  <a:txBody>
                    <a:bodyPr/>
                    <a:lstStyle/>
                    <a:p>
                      <a:endParaRPr lang="fr-CA"/>
                    </a:p>
                  </a:txBody>
                  <a:tcPr>
                    <a:solidFill>
                      <a:srgbClr val="CAE7F5"/>
                    </a:solidFill>
                  </a:tcPr>
                </a:tc>
                <a:tc>
                  <a:txBody>
                    <a:bodyPr/>
                    <a:lstStyle/>
                    <a:p>
                      <a:endParaRPr lang="fr-CA"/>
                    </a:p>
                  </a:txBody>
                  <a:tcPr>
                    <a:solidFill>
                      <a:srgbClr val="CAE7F5">
                        <a:alpha val="50196"/>
                      </a:srgbClr>
                    </a:solidFill>
                  </a:tcPr>
                </a:tc>
                <a:tc>
                  <a:txBody>
                    <a:bodyPr/>
                    <a:lstStyle/>
                    <a:p>
                      <a:endParaRPr lang="fr-CA"/>
                    </a:p>
                  </a:txBody>
                  <a:tcPr>
                    <a:solidFill>
                      <a:srgbClr val="CAE7F5">
                        <a:alpha val="50196"/>
                      </a:srgbClr>
                    </a:solidFill>
                  </a:tcPr>
                </a:tc>
                <a:tc>
                  <a:txBody>
                    <a:bodyPr/>
                    <a:lstStyle/>
                    <a:p>
                      <a:endParaRPr lang="fr-CA" dirty="0"/>
                    </a:p>
                  </a:txBody>
                  <a:tcPr>
                    <a:solidFill>
                      <a:srgbClr val="CAE7F5">
                        <a:alpha val="50196"/>
                      </a:srgbClr>
                    </a:solidFill>
                  </a:tcPr>
                </a:tc>
                <a:extLst>
                  <a:ext uri="{0D108BD9-81ED-4DB2-BD59-A6C34878D82A}">
                    <a16:rowId xmlns:a16="http://schemas.microsoft.com/office/drawing/2014/main" val="2438742399"/>
                  </a:ext>
                </a:extLst>
              </a:tr>
            </a:tbl>
          </a:graphicData>
        </a:graphic>
      </p:graphicFrame>
      <p:cxnSp>
        <p:nvCxnSpPr>
          <p:cNvPr id="4" name="Connecteur droit 3">
            <a:extLst>
              <a:ext uri="{FF2B5EF4-FFF2-40B4-BE49-F238E27FC236}">
                <a16:creationId xmlns:a16="http://schemas.microsoft.com/office/drawing/2014/main" id="{1293290A-17D9-071B-D692-2DAE28B9DEAF}"/>
              </a:ext>
            </a:extLst>
          </p:cNvPr>
          <p:cNvCxnSpPr>
            <a:cxnSpLocks/>
          </p:cNvCxnSpPr>
          <p:nvPr userDrawn="1"/>
        </p:nvCxnSpPr>
        <p:spPr>
          <a:xfrm>
            <a:off x="258792" y="6494243"/>
            <a:ext cx="8479766" cy="27327"/>
          </a:xfrm>
          <a:prstGeom prst="line">
            <a:avLst/>
          </a:prstGeom>
          <a:ln>
            <a:solidFill>
              <a:srgbClr val="D60B41"/>
            </a:solidFill>
          </a:ln>
        </p:spPr>
        <p:style>
          <a:lnRef idx="1">
            <a:schemeClr val="accent1"/>
          </a:lnRef>
          <a:fillRef idx="0">
            <a:schemeClr val="accent1"/>
          </a:fillRef>
          <a:effectRef idx="0">
            <a:schemeClr val="accent1"/>
          </a:effectRef>
          <a:fontRef idx="minor">
            <a:schemeClr val="tx1"/>
          </a:fontRef>
        </p:style>
      </p:cxnSp>
      <p:sp>
        <p:nvSpPr>
          <p:cNvPr id="6" name="Google Shape;19;p54">
            <a:extLst>
              <a:ext uri="{FF2B5EF4-FFF2-40B4-BE49-F238E27FC236}">
                <a16:creationId xmlns:a16="http://schemas.microsoft.com/office/drawing/2014/main" id="{605A5E16-A64C-6D8D-9690-3911C09CF358}"/>
              </a:ext>
            </a:extLst>
          </p:cNvPr>
          <p:cNvSpPr txBox="1">
            <a:spLocks noGrp="1"/>
          </p:cNvSpPr>
          <p:nvPr>
            <p:ph type="body" idx="2" hasCustomPrompt="1"/>
          </p:nvPr>
        </p:nvSpPr>
        <p:spPr>
          <a:xfrm>
            <a:off x="0" y="6280150"/>
            <a:ext cx="2898775" cy="302874"/>
          </a:xfrm>
          <a:prstGeom prst="rect">
            <a:avLst/>
          </a:prstGeom>
          <a:solidFill>
            <a:schemeClr val="bg1"/>
          </a:solidFill>
          <a:ln>
            <a:noFill/>
          </a:ln>
        </p:spPr>
        <p:txBody>
          <a:bodyPr spcFirstLastPara="1" wrap="none" lIns="0" tIns="0" rIns="0" bIns="0" anchor="ctr" anchorCtr="0">
            <a:noAutofit/>
          </a:bodyPr>
          <a:lstStyle>
            <a:lvl1pPr marL="457200" lvl="0" indent="-228600" algn="l">
              <a:lnSpc>
                <a:spcPct val="90000"/>
              </a:lnSpc>
              <a:spcBef>
                <a:spcPts val="1000"/>
              </a:spcBef>
              <a:spcAft>
                <a:spcPts val="0"/>
              </a:spcAft>
              <a:buClr>
                <a:srgbClr val="D60B41"/>
              </a:buClr>
              <a:buSzPts val="1200"/>
              <a:buNone/>
              <a:defRPr sz="1200">
                <a:solidFill>
                  <a:srgbClr val="D60B41"/>
                </a:solidFill>
              </a:defRPr>
            </a:lvl1pPr>
            <a:lvl2pPr marL="914400" lvl="1" indent="-228600" algn="l">
              <a:lnSpc>
                <a:spcPct val="90000"/>
              </a:lnSpc>
              <a:spcBef>
                <a:spcPts val="500"/>
              </a:spcBef>
              <a:spcAft>
                <a:spcPts val="0"/>
              </a:spcAft>
              <a:buClr>
                <a:schemeClr val="dk1"/>
              </a:buClr>
              <a:buSzPts val="1200"/>
              <a:buNone/>
              <a:defRPr sz="12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200"/>
              <a:buNone/>
              <a:defRPr sz="1200"/>
            </a:lvl4pPr>
            <a:lvl5pPr marL="2286000" lvl="4" indent="-228600" algn="l">
              <a:lnSpc>
                <a:spcPct val="9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marL="457200" marR="0" lvl="0" indent="-228600" algn="l" defTabSz="914400" rtl="0" eaLnBrk="1" fontAlgn="auto" latinLnBrk="0" hangingPunct="1">
              <a:lnSpc>
                <a:spcPct val="90000"/>
              </a:lnSpc>
              <a:spcBef>
                <a:spcPts val="1000"/>
              </a:spcBef>
              <a:spcAft>
                <a:spcPts val="0"/>
              </a:spcAft>
              <a:buClr>
                <a:srgbClr val="D60B41"/>
              </a:buClr>
              <a:buSzPts val="1200"/>
              <a:buFont typeface="Arial" panose="020B0604020202020204" pitchFamily="34" charset="0"/>
              <a:buNone/>
              <a:tabLst/>
              <a:defRPr/>
            </a:pPr>
            <a:r>
              <a:rPr lang="fr-CA" dirty="0"/>
              <a:t>Maladie coronarienne </a:t>
            </a:r>
            <a:r>
              <a:rPr lang="fr-CA" dirty="0" err="1"/>
              <a:t>athérosclérotique</a:t>
            </a:r>
            <a:r>
              <a:rPr lang="fr-CA" dirty="0"/>
              <a:t> </a:t>
            </a:r>
          </a:p>
        </p:txBody>
      </p:sp>
    </p:spTree>
    <p:extLst>
      <p:ext uri="{BB962C8B-B14F-4D97-AF65-F5344CB8AC3E}">
        <p14:creationId xmlns:p14="http://schemas.microsoft.com/office/powerpoint/2010/main" val="187644526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xemple d'icônes">
    <p:spTree>
      <p:nvGrpSpPr>
        <p:cNvPr id="1" name=""/>
        <p:cNvGrpSpPr/>
        <p:nvPr/>
      </p:nvGrpSpPr>
      <p:grpSpPr>
        <a:xfrm>
          <a:off x="0" y="0"/>
          <a:ext cx="0" cy="0"/>
          <a:chOff x="0" y="0"/>
          <a:chExt cx="0" cy="0"/>
        </a:xfrm>
      </p:grpSpPr>
      <p:pic>
        <p:nvPicPr>
          <p:cNvPr id="4" name="Graphique 3" descr="Rythme cardiaque avec un remplissage uni">
            <a:extLst>
              <a:ext uri="{FF2B5EF4-FFF2-40B4-BE49-F238E27FC236}">
                <a16:creationId xmlns:a16="http://schemas.microsoft.com/office/drawing/2014/main" id="{217386AE-8C34-C302-FE41-9A0A11803B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67819" y="3413165"/>
            <a:ext cx="1492370" cy="1492370"/>
          </a:xfrm>
          <a:prstGeom prst="rect">
            <a:avLst/>
          </a:prstGeom>
        </p:spPr>
      </p:pic>
      <p:pic>
        <p:nvPicPr>
          <p:cNvPr id="6" name="Graphique 5" descr="Cœur avec battements avec un remplissage uni">
            <a:extLst>
              <a:ext uri="{FF2B5EF4-FFF2-40B4-BE49-F238E27FC236}">
                <a16:creationId xmlns:a16="http://schemas.microsoft.com/office/drawing/2014/main" id="{80D6BD87-1E6C-8F18-6CFA-7D240D7F37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55011" y="3003410"/>
            <a:ext cx="1302589" cy="1302589"/>
          </a:xfrm>
          <a:prstGeom prst="rect">
            <a:avLst/>
          </a:prstGeom>
        </p:spPr>
      </p:pic>
      <p:pic>
        <p:nvPicPr>
          <p:cNvPr id="8" name="Graphique 7" descr="Médical avec un remplissage uni">
            <a:extLst>
              <a:ext uri="{FF2B5EF4-FFF2-40B4-BE49-F238E27FC236}">
                <a16:creationId xmlns:a16="http://schemas.microsoft.com/office/drawing/2014/main" id="{129771A2-4D50-EA29-98CE-49BF746D334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35132" y="2787750"/>
            <a:ext cx="1371600" cy="1371600"/>
          </a:xfrm>
          <a:prstGeom prst="rect">
            <a:avLst/>
          </a:prstGeom>
        </p:spPr>
      </p:pic>
      <p:pic>
        <p:nvPicPr>
          <p:cNvPr id="10" name="Graphique 9" descr="RCR avec un remplissage uni">
            <a:extLst>
              <a:ext uri="{FF2B5EF4-FFF2-40B4-BE49-F238E27FC236}">
                <a16:creationId xmlns:a16="http://schemas.microsoft.com/office/drawing/2014/main" id="{7DBF0F23-3946-D45A-B513-99F3E41B0CA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39166" y="2498765"/>
            <a:ext cx="914400" cy="914400"/>
          </a:xfrm>
          <a:prstGeom prst="rect">
            <a:avLst/>
          </a:prstGeom>
        </p:spPr>
      </p:pic>
      <p:pic>
        <p:nvPicPr>
          <p:cNvPr id="12" name="Graphique 11" descr="Médecine avec un remplissage uni">
            <a:extLst>
              <a:ext uri="{FF2B5EF4-FFF2-40B4-BE49-F238E27FC236}">
                <a16:creationId xmlns:a16="http://schemas.microsoft.com/office/drawing/2014/main" id="{36315338-9411-6FF3-10D2-63E01D05C60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010619" y="2041565"/>
            <a:ext cx="914400" cy="914400"/>
          </a:xfrm>
          <a:prstGeom prst="rect">
            <a:avLst/>
          </a:prstGeom>
        </p:spPr>
      </p:pic>
      <p:pic>
        <p:nvPicPr>
          <p:cNvPr id="14" name="Graphique 13" descr="Stéthoscope avec un remplissage uni">
            <a:extLst>
              <a:ext uri="{FF2B5EF4-FFF2-40B4-BE49-F238E27FC236}">
                <a16:creationId xmlns:a16="http://schemas.microsoft.com/office/drawing/2014/main" id="{69F95BDD-13FF-951A-1C81-C03A1B46737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066026" y="2183901"/>
            <a:ext cx="914400" cy="914400"/>
          </a:xfrm>
          <a:prstGeom prst="rect">
            <a:avLst/>
          </a:prstGeom>
        </p:spPr>
      </p:pic>
      <p:pic>
        <p:nvPicPr>
          <p:cNvPr id="16" name="Graphique 15" descr="ADN avec un remplissage uni">
            <a:extLst>
              <a:ext uri="{FF2B5EF4-FFF2-40B4-BE49-F238E27FC236}">
                <a16:creationId xmlns:a16="http://schemas.microsoft.com/office/drawing/2014/main" id="{A0A40B9D-6FC3-E750-4535-C5D8FB09DC9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237721" y="2546210"/>
            <a:ext cx="914400" cy="914400"/>
          </a:xfrm>
          <a:prstGeom prst="rect">
            <a:avLst/>
          </a:prstGeom>
        </p:spPr>
      </p:pic>
      <p:pic>
        <p:nvPicPr>
          <p:cNvPr id="18" name="Graphique 17" descr="Seringue avec un remplissage uni">
            <a:extLst>
              <a:ext uri="{FF2B5EF4-FFF2-40B4-BE49-F238E27FC236}">
                <a16:creationId xmlns:a16="http://schemas.microsoft.com/office/drawing/2014/main" id="{841FB85D-B49B-2118-7535-7EF11933C76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487646" y="3391599"/>
            <a:ext cx="914400" cy="914400"/>
          </a:xfrm>
          <a:prstGeom prst="rect">
            <a:avLst/>
          </a:prstGeom>
        </p:spPr>
      </p:pic>
      <p:pic>
        <p:nvPicPr>
          <p:cNvPr id="20" name="Graphique 19" descr="Ambulance avec un remplissage uni">
            <a:extLst>
              <a:ext uri="{FF2B5EF4-FFF2-40B4-BE49-F238E27FC236}">
                <a16:creationId xmlns:a16="http://schemas.microsoft.com/office/drawing/2014/main" id="{C702B380-A252-3D88-0A58-2CC3E43671C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943600" y="3838755"/>
            <a:ext cx="914400" cy="914400"/>
          </a:xfrm>
          <a:prstGeom prst="rect">
            <a:avLst/>
          </a:prstGeom>
        </p:spPr>
      </p:pic>
      <p:pic>
        <p:nvPicPr>
          <p:cNvPr id="22" name="Graphique 21" descr="Femme médecin avec un remplissage uni">
            <a:extLst>
              <a:ext uri="{FF2B5EF4-FFF2-40B4-BE49-F238E27FC236}">
                <a16:creationId xmlns:a16="http://schemas.microsoft.com/office/drawing/2014/main" id="{46BB7107-4F2E-DE08-3A93-B4A6C1E44A9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589665" y="1832375"/>
            <a:ext cx="914400" cy="914400"/>
          </a:xfrm>
          <a:prstGeom prst="rect">
            <a:avLst/>
          </a:prstGeom>
        </p:spPr>
      </p:pic>
    </p:spTree>
    <p:extLst>
      <p:ext uri="{BB962C8B-B14F-4D97-AF65-F5344CB8AC3E}">
        <p14:creationId xmlns:p14="http://schemas.microsoft.com/office/powerpoint/2010/main" val="361815290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ED49C40-4449-2462-F026-CEAD91A51270}"/>
              </a:ext>
            </a:extLst>
          </p:cNvPr>
          <p:cNvPicPr>
            <a:picLocks noChangeAspect="1"/>
          </p:cNvPicPr>
          <p:nvPr/>
        </p:nvPicPr>
        <p:blipFill>
          <a:blip r:embed="rId2"/>
          <a:srcRect l="-5"/>
          <a:stretch/>
        </p:blipFill>
        <p:spPr>
          <a:xfrm>
            <a:off x="0" y="1"/>
            <a:ext cx="9143621" cy="6866594"/>
          </a:xfrm>
          <a:prstGeom prst="rect">
            <a:avLst/>
          </a:prstGeom>
        </p:spPr>
      </p:pic>
      <p:sp>
        <p:nvSpPr>
          <p:cNvPr id="2" name="Titre 1">
            <a:extLst>
              <a:ext uri="{FF2B5EF4-FFF2-40B4-BE49-F238E27FC236}">
                <a16:creationId xmlns:a16="http://schemas.microsoft.com/office/drawing/2014/main" id="{6EEFDB72-899B-F638-5711-68E36920026D}"/>
              </a:ext>
            </a:extLst>
          </p:cNvPr>
          <p:cNvSpPr>
            <a:spLocks noGrp="1"/>
          </p:cNvSpPr>
          <p:nvPr>
            <p:ph type="title" hasCustomPrompt="1"/>
          </p:nvPr>
        </p:nvSpPr>
        <p:spPr>
          <a:xfrm>
            <a:off x="3640346" y="845310"/>
            <a:ext cx="4149307" cy="736159"/>
          </a:xfrm>
        </p:spPr>
        <p:txBody>
          <a:bodyPr>
            <a:normAutofit/>
          </a:bodyPr>
          <a:lstStyle>
            <a:lvl1pPr algn="r">
              <a:defRPr sz="2800">
                <a:solidFill>
                  <a:srgbClr val="D60B41"/>
                </a:solidFill>
              </a:defRPr>
            </a:lvl1pPr>
          </a:lstStyle>
          <a:p>
            <a:r>
              <a:rPr lang="fr-FR" dirty="0"/>
              <a:t>Hypertension artérielle</a:t>
            </a:r>
            <a:endParaRPr lang="fr-CA" dirty="0"/>
          </a:p>
        </p:txBody>
      </p:sp>
    </p:spTree>
    <p:extLst>
      <p:ext uri="{BB962C8B-B14F-4D97-AF65-F5344CB8AC3E}">
        <p14:creationId xmlns:p14="http://schemas.microsoft.com/office/powerpoint/2010/main" val="1119885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ge contenu - liste à puces" userDrawn="1">
  <p:cSld name="1_page contenu - liste à puces">
    <p:spTree>
      <p:nvGrpSpPr>
        <p:cNvPr id="1" name="Shape 15"/>
        <p:cNvGrpSpPr/>
        <p:nvPr/>
      </p:nvGrpSpPr>
      <p:grpSpPr>
        <a:xfrm>
          <a:off x="0" y="0"/>
          <a:ext cx="0" cy="0"/>
          <a:chOff x="0" y="0"/>
          <a:chExt cx="0" cy="0"/>
        </a:xfrm>
      </p:grpSpPr>
      <p:sp>
        <p:nvSpPr>
          <p:cNvPr id="12" name="Rectangle 11">
            <a:extLst>
              <a:ext uri="{FF2B5EF4-FFF2-40B4-BE49-F238E27FC236}">
                <a16:creationId xmlns:a16="http://schemas.microsoft.com/office/drawing/2014/main" id="{698C1099-682A-C255-27D5-C35B92A3A773}"/>
              </a:ext>
            </a:extLst>
          </p:cNvPr>
          <p:cNvSpPr/>
          <p:nvPr userDrawn="1"/>
        </p:nvSpPr>
        <p:spPr>
          <a:xfrm>
            <a:off x="0" y="0"/>
            <a:ext cx="9144000" cy="1337094"/>
          </a:xfrm>
          <a:prstGeom prst="rect">
            <a:avLst/>
          </a:prstGeom>
          <a:solidFill>
            <a:srgbClr val="CAE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7" name="Google Shape;17;p54"/>
          <p:cNvSpPr txBox="1">
            <a:spLocks noGrp="1"/>
          </p:cNvSpPr>
          <p:nvPr>
            <p:ph type="title"/>
          </p:nvPr>
        </p:nvSpPr>
        <p:spPr>
          <a:xfrm>
            <a:off x="1766656" y="363757"/>
            <a:ext cx="6748694" cy="60957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D60B41"/>
              </a:buClr>
              <a:buSzPts val="3000"/>
              <a:buFont typeface="Play"/>
              <a:buNone/>
              <a:defRPr sz="3000">
                <a:solidFill>
                  <a:srgbClr val="D60B4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 name="Google Shape;18;p54"/>
          <p:cNvSpPr txBox="1">
            <a:spLocks noGrp="1"/>
          </p:cNvSpPr>
          <p:nvPr>
            <p:ph type="body" idx="1"/>
          </p:nvPr>
        </p:nvSpPr>
        <p:spPr>
          <a:xfrm>
            <a:off x="820198" y="1833323"/>
            <a:ext cx="7695151" cy="319135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Arial"/>
              <a:buChar char="›"/>
              <a:defRPr/>
            </a:lvl1pPr>
            <a:lvl2pPr marL="914400" lvl="1" indent="-381000" algn="l">
              <a:lnSpc>
                <a:spcPct val="90000"/>
              </a:lnSpc>
              <a:spcBef>
                <a:spcPts val="500"/>
              </a:spcBef>
              <a:spcAft>
                <a:spcPts val="0"/>
              </a:spcAft>
              <a:buClr>
                <a:schemeClr val="dk1"/>
              </a:buClr>
              <a:buSzPts val="2400"/>
              <a:buFont typeface="Arial"/>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cxnSp>
        <p:nvCxnSpPr>
          <p:cNvPr id="2" name="Connecteur droit 1">
            <a:extLst>
              <a:ext uri="{FF2B5EF4-FFF2-40B4-BE49-F238E27FC236}">
                <a16:creationId xmlns:a16="http://schemas.microsoft.com/office/drawing/2014/main" id="{1E2D7D95-3B18-B837-0FA7-A9779F109AA1}"/>
              </a:ext>
            </a:extLst>
          </p:cNvPr>
          <p:cNvCxnSpPr>
            <a:cxnSpLocks/>
          </p:cNvCxnSpPr>
          <p:nvPr userDrawn="1"/>
        </p:nvCxnSpPr>
        <p:spPr>
          <a:xfrm>
            <a:off x="3142695" y="6503537"/>
            <a:ext cx="5595863" cy="18033"/>
          </a:xfrm>
          <a:prstGeom prst="line">
            <a:avLst/>
          </a:prstGeom>
          <a:ln>
            <a:solidFill>
              <a:srgbClr val="D60B41"/>
            </a:solidFill>
          </a:ln>
        </p:spPr>
        <p:style>
          <a:lnRef idx="1">
            <a:schemeClr val="accent1"/>
          </a:lnRef>
          <a:fillRef idx="0">
            <a:schemeClr val="accent1"/>
          </a:fillRef>
          <a:effectRef idx="0">
            <a:schemeClr val="accent1"/>
          </a:effectRef>
          <a:fontRef idx="minor">
            <a:schemeClr val="tx1"/>
          </a:fontRef>
        </p:style>
      </p:cxnSp>
      <p:pic>
        <p:nvPicPr>
          <p:cNvPr id="11" name="Google Shape;110;p6" descr="Cœur avec battements avec un remplissage uni">
            <a:extLst>
              <a:ext uri="{FF2B5EF4-FFF2-40B4-BE49-F238E27FC236}">
                <a16:creationId xmlns:a16="http://schemas.microsoft.com/office/drawing/2014/main" id="{E57D1876-1160-DE2B-F128-A8880AB846C4}"/>
              </a:ext>
            </a:extLst>
          </p:cNvPr>
          <p:cNvPicPr preferRelativeResize="0"/>
          <p:nvPr userDrawn="1"/>
        </p:nvPicPr>
        <p:blipFill rotWithShape="1">
          <a:blip r:embed="rId2">
            <a:alphaModFix/>
          </a:blip>
          <a:srcRect/>
          <a:stretch/>
        </p:blipFill>
        <p:spPr>
          <a:xfrm>
            <a:off x="395850" y="47395"/>
            <a:ext cx="1302589" cy="1302589"/>
          </a:xfrm>
          <a:prstGeom prst="rect">
            <a:avLst/>
          </a:prstGeom>
          <a:noFill/>
          <a:ln>
            <a:noFill/>
          </a:ln>
        </p:spPr>
      </p:pic>
      <p:sp>
        <p:nvSpPr>
          <p:cNvPr id="14" name="ZoneTexte 13">
            <a:extLst>
              <a:ext uri="{FF2B5EF4-FFF2-40B4-BE49-F238E27FC236}">
                <a16:creationId xmlns:a16="http://schemas.microsoft.com/office/drawing/2014/main" id="{3D93F023-19E1-ADDD-A7CE-C4496425D6ED}"/>
              </a:ext>
            </a:extLst>
          </p:cNvPr>
          <p:cNvSpPr txBox="1"/>
          <p:nvPr userDrawn="1"/>
        </p:nvSpPr>
        <p:spPr>
          <a:xfrm>
            <a:off x="91335" y="6369249"/>
            <a:ext cx="4576438" cy="259558"/>
          </a:xfrm>
          <a:prstGeom prst="rect">
            <a:avLst/>
          </a:prstGeom>
          <a:noFill/>
        </p:spPr>
        <p:txBody>
          <a:bodyPr wrap="square">
            <a:spAutoFit/>
          </a:bodyPr>
          <a:lstStyle/>
          <a:p>
            <a:pPr marL="457200" marR="0" lvl="0" indent="-228600" algn="l" defTabSz="914400" rtl="0" eaLnBrk="1" fontAlgn="auto" latinLnBrk="0" hangingPunct="1">
              <a:lnSpc>
                <a:spcPct val="90000"/>
              </a:lnSpc>
              <a:spcBef>
                <a:spcPts val="1000"/>
              </a:spcBef>
              <a:spcAft>
                <a:spcPts val="0"/>
              </a:spcAft>
              <a:buClr>
                <a:srgbClr val="D60B41"/>
              </a:buClr>
              <a:buSzPts val="1200"/>
              <a:buFont typeface="Arial" panose="020B0604020202020204" pitchFamily="34" charset="0"/>
              <a:buNone/>
              <a:tabLst/>
              <a:defRPr/>
            </a:pPr>
            <a:r>
              <a:rPr lang="fr-CA" sz="1200" kern="1200" dirty="0">
                <a:solidFill>
                  <a:srgbClr val="D60B41"/>
                </a:solidFill>
                <a:latin typeface="+mn-lt"/>
                <a:ea typeface="+mn-ea"/>
                <a:cs typeface="+mn-cs"/>
              </a:rPr>
              <a:t>Maladie coronarienne </a:t>
            </a:r>
            <a:r>
              <a:rPr lang="fr-CA" sz="1200" kern="1200" dirty="0" err="1">
                <a:solidFill>
                  <a:srgbClr val="D60B41"/>
                </a:solidFill>
                <a:latin typeface="+mn-lt"/>
                <a:ea typeface="+mn-ea"/>
                <a:cs typeface="+mn-cs"/>
              </a:rPr>
              <a:t>athérosclérotique</a:t>
            </a:r>
            <a:endParaRPr lang="fr-CA" sz="1200" kern="1200" dirty="0">
              <a:solidFill>
                <a:srgbClr val="D60B41"/>
              </a:solidFill>
              <a:latin typeface="+mn-lt"/>
              <a:ea typeface="+mn-ea"/>
              <a:cs typeface="+mn-cs"/>
            </a:endParaRPr>
          </a:p>
        </p:txBody>
      </p:sp>
    </p:spTree>
    <p:extLst>
      <p:ext uri="{BB962C8B-B14F-4D97-AF65-F5344CB8AC3E}">
        <p14:creationId xmlns:p14="http://schemas.microsoft.com/office/powerpoint/2010/main" val="1861771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54914" y="365126"/>
            <a:ext cx="7160436" cy="736159"/>
          </a:xfrm>
          <a:prstGeom prst="rect">
            <a:avLst/>
          </a:prstGeom>
        </p:spPr>
        <p:txBody>
          <a:bodyPr vert="horz" lIns="91440" tIns="45720" rIns="91440" bIns="45720" rtlCol="0" anchor="ctr">
            <a:normAutofit/>
          </a:bodyPr>
          <a:lstStyle/>
          <a:p>
            <a:r>
              <a:rPr lang="fr-FR" dirty="0"/>
              <a:t>Titre</a:t>
            </a:r>
            <a:endParaRPr lang="en-US" dirty="0"/>
          </a:p>
        </p:txBody>
      </p:sp>
      <p:sp>
        <p:nvSpPr>
          <p:cNvPr id="3" name="Text Placeholder 2"/>
          <p:cNvSpPr>
            <a:spLocks noGrp="1"/>
          </p:cNvSpPr>
          <p:nvPr>
            <p:ph type="body" idx="1"/>
          </p:nvPr>
        </p:nvSpPr>
        <p:spPr>
          <a:xfrm>
            <a:off x="1354914" y="1348239"/>
            <a:ext cx="7160436" cy="459869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Tree>
    <p:extLst>
      <p:ext uri="{BB962C8B-B14F-4D97-AF65-F5344CB8AC3E}">
        <p14:creationId xmlns:p14="http://schemas.microsoft.com/office/powerpoint/2010/main" val="59948639"/>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7" r:id="rId10"/>
    <p:sldLayoutId id="214748396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5271/sjweh.1815.%20Sous%20licence%20CC-BY%204.0"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33.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uqac.ca.panopto.com/Panopto/Pages/Viewer.aspx?id=b5b255ab-9774-49f3-bc36-b28800ddee9b"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36.sv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deed.fr"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3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8.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40.sv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9.xm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45.sv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pdf.hres.ca/dpd_pm/00049083.PDF" TargetMode="External"/><Relationship Id="rId2" Type="http://schemas.openxmlformats.org/officeDocument/2006/relationships/notesSlide" Target="../notesSlides/notesSlide49.xml"/><Relationship Id="rId1" Type="http://schemas.openxmlformats.org/officeDocument/2006/relationships/slideLayout" Target="../slideLayouts/slideLayout9.xml"/><Relationship Id="rId5" Type="http://schemas.openxmlformats.org/officeDocument/2006/relationships/hyperlink" Target="https://doi.org/10.1056/NEJMoa011858" TargetMode="External"/><Relationship Id="rId4" Type="http://schemas.openxmlformats.org/officeDocument/2006/relationships/hyperlink" Target="https://doi.org/10.1016/s0140-6736(04)17018-9"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pdf.hres.ca/dpd_pm/00049083.PDF" TargetMode="External"/><Relationship Id="rId2" Type="http://schemas.openxmlformats.org/officeDocument/2006/relationships/notesSlide" Target="../notesSlides/notesSlide50.xml"/><Relationship Id="rId1" Type="http://schemas.openxmlformats.org/officeDocument/2006/relationships/slideLayout" Target="../slideLayouts/slideLayout9.xml"/><Relationship Id="rId6" Type="http://schemas.openxmlformats.org/officeDocument/2006/relationships/hyperlink" Target="https://www.merckmanuals.com/fr-ca/professional/troubles-cardiovasculaires/coronaropathie/angor" TargetMode="External"/><Relationship Id="rId5" Type="http://schemas.openxmlformats.org/officeDocument/2006/relationships/hyperlink" Target="https://doi.org/doi:10.1161/CIR.0b013e31829b5b44" TargetMode="External"/><Relationship Id="rId4" Type="http://schemas.openxmlformats.org/officeDocument/2006/relationships/hyperlink" Target="https://www.astrazeneca.ca/content/dam/az-ca/frenchassets/Ourmedicines/brilinta-product-monograph-fr.pdf"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1.xml"/><Relationship Id="rId1" Type="http://schemas.openxmlformats.org/officeDocument/2006/relationships/slideLayout" Target="../slideLayouts/slideLayout8.xml"/><Relationship Id="rId6" Type="http://schemas.openxmlformats.org/officeDocument/2006/relationships/image" Target="../media/image32.png"/><Relationship Id="rId5" Type="http://schemas.openxmlformats.org/officeDocument/2006/relationships/hyperlink" Target="https://creativecommons.org/licenses/by-nc-sa/4.0/deed.fr" TargetMode="Externa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s://uqac.ca.panopto.com/Panopto/Pages/Viewer.aspx?id=0f90b6b2-8494-4ae3-82fa-b28800ddeebe"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Google Shape;62;p1"/>
          <p:cNvPicPr preferRelativeResize="0"/>
          <p:nvPr/>
        </p:nvPicPr>
        <p:blipFill rotWithShape="1">
          <a:blip r:embed="rId3">
            <a:alphaModFix/>
          </a:blip>
          <a:srcRect l="182" t="640"/>
          <a:stretch/>
        </p:blipFill>
        <p:spPr>
          <a:xfrm>
            <a:off x="1" y="0"/>
            <a:ext cx="9143244" cy="6858002"/>
          </a:xfrm>
          <a:prstGeom prst="rect">
            <a:avLst/>
          </a:prstGeom>
          <a:noFill/>
          <a:ln>
            <a:noFill/>
          </a:ln>
        </p:spPr>
      </p:pic>
      <p:pic>
        <p:nvPicPr>
          <p:cNvPr id="63" name="Google Shape;63;p1" descr="Une image contenant texte, Graphique, Police, graphisme&#10;&#10;Description générée automatiquement"/>
          <p:cNvPicPr preferRelativeResize="0"/>
          <p:nvPr/>
        </p:nvPicPr>
        <p:blipFill rotWithShape="1">
          <a:blip r:embed="rId4">
            <a:alphaModFix/>
          </a:blip>
          <a:srcRect/>
          <a:stretch/>
        </p:blipFill>
        <p:spPr>
          <a:xfrm>
            <a:off x="4715141" y="5826362"/>
            <a:ext cx="2132352" cy="675534"/>
          </a:xfrm>
          <a:prstGeom prst="rect">
            <a:avLst/>
          </a:prstGeom>
          <a:noFill/>
          <a:ln>
            <a:noFill/>
          </a:ln>
        </p:spPr>
      </p:pic>
      <p:sp>
        <p:nvSpPr>
          <p:cNvPr id="64" name="Google Shape;64;p1"/>
          <p:cNvSpPr txBox="1">
            <a:spLocks noGrp="1"/>
          </p:cNvSpPr>
          <p:nvPr>
            <p:ph type="ctrTitle"/>
          </p:nvPr>
        </p:nvSpPr>
        <p:spPr>
          <a:xfrm>
            <a:off x="171237" y="684057"/>
            <a:ext cx="8356713" cy="1845065"/>
          </a:xfrm>
          <a:prstGeom prst="rect">
            <a:avLst/>
          </a:prstGeom>
          <a:noFill/>
          <a:ln>
            <a:noFill/>
          </a:ln>
        </p:spPr>
        <p:txBody>
          <a:bodyPr spcFirstLastPara="1" wrap="square" lIns="91425" tIns="45700" rIns="91425" bIns="45700" anchor="b" anchorCtr="0">
            <a:noAutofit/>
          </a:bodyPr>
          <a:lstStyle/>
          <a:p>
            <a:pPr marL="0" lvl="0" indent="0" algn="r" rtl="0">
              <a:lnSpc>
                <a:spcPct val="90000"/>
              </a:lnSpc>
              <a:spcBef>
                <a:spcPts val="0"/>
              </a:spcBef>
              <a:spcAft>
                <a:spcPts val="0"/>
              </a:spcAft>
              <a:buClr>
                <a:srgbClr val="D60B41"/>
              </a:buClr>
              <a:buSzPts val="5000"/>
              <a:buFont typeface="Play"/>
              <a:buNone/>
            </a:pPr>
            <a:r>
              <a:rPr lang="fr-CA" sz="4500" dirty="0">
                <a:latin typeface="Aptos Display" panose="020B0004020202020204" pitchFamily="34" charset="0"/>
              </a:rPr>
              <a:t>L’exercice et la maladie coronarienne </a:t>
            </a:r>
            <a:r>
              <a:rPr lang="fr-CA" sz="4500" dirty="0" err="1">
                <a:latin typeface="Aptos Display" panose="020B0004020202020204" pitchFamily="34" charset="0"/>
              </a:rPr>
              <a:t>athérosclérotique</a:t>
            </a:r>
            <a:br>
              <a:rPr lang="fr-CA" sz="4500" dirty="0">
                <a:latin typeface="Aptos Display" panose="020B0004020202020204" pitchFamily="34" charset="0"/>
              </a:rPr>
            </a:br>
            <a:r>
              <a:rPr lang="fr-CA" sz="4500" dirty="0">
                <a:latin typeface="Aptos Display" panose="020B0004020202020204" pitchFamily="34" charset="0"/>
              </a:rPr>
              <a:t>Partie 1</a:t>
            </a:r>
            <a:endParaRPr sz="4500" dirty="0">
              <a:latin typeface="Aptos Display" panose="020B0004020202020204" pitchFamily="34" charset="0"/>
            </a:endParaRPr>
          </a:p>
        </p:txBody>
      </p:sp>
      <p:pic>
        <p:nvPicPr>
          <p:cNvPr id="65" name="Google Shape;65;p1" descr="Une image contenant Police, Graphique, logo, typographie&#10;&#10;Description générée automatiquement"/>
          <p:cNvPicPr preferRelativeResize="0"/>
          <p:nvPr/>
        </p:nvPicPr>
        <p:blipFill rotWithShape="1">
          <a:blip r:embed="rId5">
            <a:alphaModFix/>
          </a:blip>
          <a:srcRect/>
          <a:stretch/>
        </p:blipFill>
        <p:spPr>
          <a:xfrm>
            <a:off x="7351420" y="6000534"/>
            <a:ext cx="1176530" cy="36576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7" name="Google Shape;147;p11"/>
          <p:cNvSpPr txBox="1"/>
          <p:nvPr/>
        </p:nvSpPr>
        <p:spPr>
          <a:xfrm>
            <a:off x="556947" y="1498217"/>
            <a:ext cx="8253000" cy="34778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D266D"/>
              </a:buClr>
              <a:buSzPts val="2000"/>
              <a:buFont typeface="Arial"/>
              <a:buNone/>
            </a:pPr>
            <a:r>
              <a:rPr lang="fr-CA" sz="2000" b="1" i="0" u="none" strike="noStrike" cap="none" dirty="0">
                <a:solidFill>
                  <a:srgbClr val="0D266D"/>
                </a:solidFill>
                <a:latin typeface="Arial"/>
                <a:ea typeface="Arial"/>
                <a:cs typeface="Arial"/>
                <a:sym typeface="Arial"/>
              </a:rPr>
              <a:t>Prescription de l’exercice cardiovasculaire (aérobie) que vous aviez donnée à monsieur Paquet avant son départ pour la Floride :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endParaRPr sz="2000" b="1" i="0" u="none" strike="noStrike" cap="none" dirty="0">
              <a:solidFill>
                <a:srgbClr val="0D266D"/>
              </a:solidFill>
              <a:highlight>
                <a:srgbClr val="CAE7F5"/>
              </a:highlight>
              <a:latin typeface="Arial"/>
              <a:ea typeface="Arial"/>
              <a:cs typeface="Arial"/>
              <a:sym typeface="Arial"/>
            </a:endParaRPr>
          </a:p>
          <a:p>
            <a:pPr marL="0" marR="0" lvl="0" indent="0" algn="l" rtl="0">
              <a:lnSpc>
                <a:spcPct val="100000"/>
              </a:lnSpc>
              <a:spcBef>
                <a:spcPts val="0"/>
              </a:spcBef>
              <a:spcAft>
                <a:spcPts val="0"/>
              </a:spcAft>
              <a:buClr>
                <a:srgbClr val="0D266D"/>
              </a:buClr>
              <a:buSzPts val="2000"/>
              <a:buFont typeface="Arial"/>
              <a:buNone/>
            </a:pPr>
            <a:r>
              <a:rPr lang="fr-CA" sz="2000" b="1" i="0" u="none" strike="noStrike" cap="none" dirty="0">
                <a:solidFill>
                  <a:srgbClr val="0D266D"/>
                </a:solidFill>
                <a:latin typeface="Arial"/>
                <a:ea typeface="Arial"/>
                <a:cs typeface="Arial"/>
                <a:sym typeface="Arial"/>
              </a:rPr>
              <a:t>Fréquence :</a:t>
            </a:r>
            <a:r>
              <a:rPr lang="fr-CA" sz="2000" b="1" dirty="0">
                <a:solidFill>
                  <a:srgbClr val="0D266D"/>
                </a:solidFill>
              </a:rPr>
              <a:t>	</a:t>
            </a:r>
            <a:r>
              <a:rPr lang="fr-CA" sz="2000" b="0" i="0" u="none" strike="noStrike" cap="none" dirty="0">
                <a:solidFill>
                  <a:srgbClr val="0D266D"/>
                </a:solidFill>
                <a:latin typeface="Arial"/>
                <a:ea typeface="Arial"/>
                <a:cs typeface="Arial"/>
                <a:sym typeface="Arial"/>
              </a:rPr>
              <a:t>7 jours par semaine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endParaRPr sz="2000" b="0" i="0" u="none" strike="noStrike" cap="none" dirty="0">
              <a:solidFill>
                <a:srgbClr val="0D266D"/>
              </a:solidFill>
              <a:latin typeface="Arial"/>
              <a:ea typeface="Arial"/>
              <a:cs typeface="Arial"/>
              <a:sym typeface="Arial"/>
            </a:endParaRPr>
          </a:p>
          <a:p>
            <a:pPr marL="0" marR="0" lvl="0" indent="0" algn="l" rtl="0">
              <a:lnSpc>
                <a:spcPct val="100000"/>
              </a:lnSpc>
              <a:spcBef>
                <a:spcPts val="0"/>
              </a:spcBef>
              <a:spcAft>
                <a:spcPts val="0"/>
              </a:spcAft>
              <a:buClr>
                <a:srgbClr val="0D266D"/>
              </a:buClr>
              <a:buSzPts val="2000"/>
              <a:buFont typeface="Arial"/>
              <a:buNone/>
            </a:pPr>
            <a:r>
              <a:rPr lang="fr-CA" sz="2000" b="1" i="0" u="none" strike="noStrike" cap="none" dirty="0">
                <a:solidFill>
                  <a:srgbClr val="0D266D"/>
                </a:solidFill>
                <a:latin typeface="Arial"/>
                <a:ea typeface="Arial"/>
                <a:cs typeface="Arial"/>
                <a:sym typeface="Arial"/>
              </a:rPr>
              <a:t>Intensité :</a:t>
            </a:r>
            <a:r>
              <a:rPr lang="fr-CA" sz="2000" dirty="0">
                <a:solidFill>
                  <a:srgbClr val="0D266D"/>
                </a:solidFill>
              </a:rPr>
              <a:t> 	m</a:t>
            </a:r>
            <a:r>
              <a:rPr lang="fr-CA" sz="2000" b="0" i="0" u="none" strike="noStrike" cap="none" dirty="0">
                <a:solidFill>
                  <a:srgbClr val="0D266D"/>
                </a:solidFill>
                <a:latin typeface="Arial"/>
                <a:ea typeface="Arial"/>
                <a:cs typeface="Arial"/>
                <a:sym typeface="Arial"/>
              </a:rPr>
              <a:t>odérée, soit 50 à 59 % de la FC de réserve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D266D"/>
              </a:buClr>
              <a:buSzPts val="2000"/>
              <a:buFont typeface="Arial"/>
              <a:buNone/>
            </a:pPr>
            <a:r>
              <a:rPr lang="fr-CA" sz="2000" b="0" i="0" u="none" strike="noStrike" cap="none" dirty="0">
                <a:solidFill>
                  <a:srgbClr val="0D266D"/>
                </a:solidFill>
                <a:latin typeface="Arial"/>
                <a:ea typeface="Arial"/>
                <a:cs typeface="Arial"/>
                <a:sym typeface="Arial"/>
              </a:rPr>
              <a:t>		FC cibles : 118-126 BPM, EPE 13-14/20</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endParaRPr sz="2000" b="0" i="0" u="none" strike="noStrike" cap="none" dirty="0">
              <a:solidFill>
                <a:srgbClr val="0D266D"/>
              </a:solidFill>
              <a:latin typeface="Arial"/>
              <a:ea typeface="Arial"/>
              <a:cs typeface="Arial"/>
              <a:sym typeface="Arial"/>
            </a:endParaRPr>
          </a:p>
          <a:p>
            <a:pPr marL="0" marR="0" lvl="0" indent="0" algn="l" rtl="0">
              <a:lnSpc>
                <a:spcPct val="100000"/>
              </a:lnSpc>
              <a:spcBef>
                <a:spcPts val="0"/>
              </a:spcBef>
              <a:spcAft>
                <a:spcPts val="0"/>
              </a:spcAft>
              <a:buClr>
                <a:srgbClr val="0D266D"/>
              </a:buClr>
              <a:buSzPts val="2000"/>
              <a:buFont typeface="Arial"/>
              <a:buNone/>
            </a:pPr>
            <a:r>
              <a:rPr lang="fr-CA" sz="2000" b="1" i="0" u="none" strike="noStrike" cap="none" dirty="0">
                <a:solidFill>
                  <a:srgbClr val="0D266D"/>
                </a:solidFill>
                <a:latin typeface="Arial"/>
                <a:ea typeface="Arial"/>
                <a:cs typeface="Arial"/>
                <a:sym typeface="Arial"/>
              </a:rPr>
              <a:t>Durée :</a:t>
            </a:r>
            <a:r>
              <a:rPr lang="fr-CA" sz="2000" b="0" i="0" u="none" strike="noStrike" cap="none" dirty="0">
                <a:solidFill>
                  <a:srgbClr val="0D266D"/>
                </a:solidFill>
                <a:latin typeface="Arial"/>
                <a:ea typeface="Arial"/>
                <a:cs typeface="Arial"/>
                <a:sym typeface="Arial"/>
              </a:rPr>
              <a:t>		45 à 60 minutes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endParaRPr sz="2000" b="0" i="0" u="none" strike="noStrike" cap="none" dirty="0">
              <a:solidFill>
                <a:srgbClr val="0D266D"/>
              </a:solidFill>
              <a:latin typeface="Arial"/>
              <a:ea typeface="Arial"/>
              <a:cs typeface="Arial"/>
              <a:sym typeface="Arial"/>
            </a:endParaRPr>
          </a:p>
          <a:p>
            <a:pPr marL="0" marR="0" lvl="0" indent="0" algn="l" rtl="0">
              <a:lnSpc>
                <a:spcPct val="100000"/>
              </a:lnSpc>
              <a:spcBef>
                <a:spcPts val="0"/>
              </a:spcBef>
              <a:spcAft>
                <a:spcPts val="0"/>
              </a:spcAft>
              <a:buClr>
                <a:srgbClr val="0D266D"/>
              </a:buClr>
              <a:buSzPts val="2000"/>
              <a:buFont typeface="Arial"/>
              <a:buNone/>
            </a:pPr>
            <a:r>
              <a:rPr lang="fr-CA" sz="2000" b="1" i="0" u="none" strike="noStrike" cap="none" dirty="0">
                <a:solidFill>
                  <a:srgbClr val="0D266D"/>
                </a:solidFill>
                <a:latin typeface="Arial"/>
                <a:ea typeface="Arial"/>
                <a:cs typeface="Arial"/>
                <a:sym typeface="Arial"/>
              </a:rPr>
              <a:t>Type :</a:t>
            </a:r>
            <a:r>
              <a:rPr lang="fr-CA" sz="2000" b="0" i="0" u="none" strike="noStrike" cap="none" dirty="0">
                <a:solidFill>
                  <a:srgbClr val="0D266D"/>
                </a:solidFill>
                <a:latin typeface="Arial"/>
                <a:ea typeface="Arial"/>
                <a:cs typeface="Arial"/>
                <a:sym typeface="Arial"/>
              </a:rPr>
              <a:t>		</a:t>
            </a:r>
            <a:r>
              <a:rPr lang="fr-CA" sz="2000" dirty="0">
                <a:solidFill>
                  <a:srgbClr val="0D266D"/>
                </a:solidFill>
              </a:rPr>
              <a:t>m</a:t>
            </a:r>
            <a:r>
              <a:rPr lang="fr-CA" sz="2000" b="0" i="0" u="none" strike="noStrike" cap="none" dirty="0">
                <a:solidFill>
                  <a:srgbClr val="0D266D"/>
                </a:solidFill>
                <a:latin typeface="Arial"/>
                <a:ea typeface="Arial"/>
                <a:cs typeface="Arial"/>
                <a:sym typeface="Arial"/>
              </a:rPr>
              <a:t>arche</a:t>
            </a:r>
            <a:endParaRPr sz="1400" b="0" i="0" u="none" strike="noStrike" cap="none" dirty="0">
              <a:solidFill>
                <a:srgbClr val="000000"/>
              </a:solidFill>
              <a:latin typeface="Arial"/>
              <a:ea typeface="Arial"/>
              <a:cs typeface="Arial"/>
              <a:sym typeface="Arial"/>
            </a:endParaRPr>
          </a:p>
        </p:txBody>
      </p:sp>
      <p:sp>
        <p:nvSpPr>
          <p:cNvPr id="148" name="Google Shape;148;p11"/>
          <p:cNvSpPr/>
          <p:nvPr/>
        </p:nvSpPr>
        <p:spPr>
          <a:xfrm>
            <a:off x="5691453" y="4867122"/>
            <a:ext cx="2895600" cy="1024421"/>
          </a:xfrm>
          <a:prstGeom prst="round2DiagRect">
            <a:avLst>
              <a:gd name="adj1" fmla="val 16667"/>
              <a:gd name="adj2" fmla="val 0"/>
            </a:avLst>
          </a:prstGeom>
          <a:solidFill>
            <a:srgbClr val="CAE7F5"/>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9" name="Google Shape;149;p11"/>
          <p:cNvSpPr txBox="1"/>
          <p:nvPr/>
        </p:nvSpPr>
        <p:spPr>
          <a:xfrm>
            <a:off x="5807009" y="4841145"/>
            <a:ext cx="2780044" cy="733475"/>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rgbClr val="0D266D"/>
              </a:buClr>
              <a:buSzPts val="1800"/>
              <a:buFont typeface="Arial"/>
              <a:buNone/>
            </a:pPr>
            <a:r>
              <a:rPr lang="fr-CA" sz="1800" b="0" i="0" u="none" strike="noStrike" cap="none" dirty="0" err="1">
                <a:solidFill>
                  <a:srgbClr val="0D266D"/>
                </a:solidFill>
                <a:latin typeface="Arial"/>
                <a:ea typeface="Arial"/>
                <a:cs typeface="Arial"/>
                <a:sym typeface="Arial"/>
              </a:rPr>
              <a:t>FC</a:t>
            </a:r>
            <a:r>
              <a:rPr lang="fr-CA" sz="1800" b="0" i="0" u="none" strike="noStrike" cap="none" baseline="-25000" dirty="0" err="1">
                <a:solidFill>
                  <a:srgbClr val="0D266D"/>
                </a:solidFill>
                <a:latin typeface="Arial"/>
                <a:ea typeface="Arial"/>
                <a:cs typeface="Arial"/>
                <a:sym typeface="Arial"/>
              </a:rPr>
              <a:t>repos</a:t>
            </a:r>
            <a:r>
              <a:rPr lang="fr-CA" sz="1800" b="0" i="0" u="none" strike="noStrike" cap="none" dirty="0">
                <a:solidFill>
                  <a:srgbClr val="0D266D"/>
                </a:solidFill>
                <a:latin typeface="Arial"/>
                <a:ea typeface="Arial"/>
                <a:cs typeface="Arial"/>
                <a:sym typeface="Arial"/>
              </a:rPr>
              <a:t> = 72 BPM</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rgbClr val="0D266D"/>
              </a:buClr>
              <a:buSzPts val="1800"/>
              <a:buFont typeface="Arial"/>
              <a:buNone/>
            </a:pPr>
            <a:r>
              <a:rPr lang="fr-CA" sz="1800" b="0" i="0" u="none" strike="noStrike" cap="none" dirty="0" err="1">
                <a:solidFill>
                  <a:srgbClr val="0D266D"/>
                </a:solidFill>
                <a:latin typeface="Arial"/>
                <a:ea typeface="Arial"/>
                <a:cs typeface="Arial"/>
                <a:sym typeface="Arial"/>
              </a:rPr>
              <a:t>FC</a:t>
            </a:r>
            <a:r>
              <a:rPr lang="fr-CA" sz="1800" b="0" i="0" u="none" strike="noStrike" cap="none" baseline="-25000" dirty="0" err="1">
                <a:solidFill>
                  <a:srgbClr val="0D266D"/>
                </a:solidFill>
                <a:latin typeface="Arial"/>
                <a:ea typeface="Arial"/>
                <a:cs typeface="Arial"/>
                <a:sym typeface="Arial"/>
              </a:rPr>
              <a:t>max</a:t>
            </a:r>
            <a:r>
              <a:rPr lang="fr-CA" sz="1800" b="0" i="0" u="none" strike="noStrike" cap="none" dirty="0">
                <a:solidFill>
                  <a:srgbClr val="0D266D"/>
                </a:solidFill>
                <a:latin typeface="Arial"/>
                <a:ea typeface="Arial"/>
                <a:cs typeface="Arial"/>
                <a:sym typeface="Arial"/>
              </a:rPr>
              <a:t> = 207 – (0,7 x âge)</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chemeClr val="dk1"/>
              </a:buClr>
              <a:buSzPts val="1800"/>
              <a:buFont typeface="Arial"/>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3" name="ZoneTexte 2">
            <a:extLst>
              <a:ext uri="{FF2B5EF4-FFF2-40B4-BE49-F238E27FC236}">
                <a16:creationId xmlns:a16="http://schemas.microsoft.com/office/drawing/2014/main" id="{E8FEE796-A5C8-E814-1522-DFD98A421E46}"/>
              </a:ext>
            </a:extLst>
          </p:cNvPr>
          <p:cNvSpPr txBox="1"/>
          <p:nvPr/>
        </p:nvSpPr>
        <p:spPr>
          <a:xfrm>
            <a:off x="311700" y="6350270"/>
            <a:ext cx="8520600" cy="400110"/>
          </a:xfrm>
          <a:prstGeom prst="rect">
            <a:avLst/>
          </a:prstGeom>
          <a:noFill/>
        </p:spPr>
        <p:txBody>
          <a:bodyPr wrap="square" rtlCol="0">
            <a:spAutoFit/>
          </a:bodyPr>
          <a:lstStyle/>
          <a:p>
            <a:pPr marL="0" lvl="0" indent="0" algn="l" rtl="0">
              <a:lnSpc>
                <a:spcPct val="100000"/>
              </a:lnSpc>
              <a:spcBef>
                <a:spcPts val="0"/>
              </a:spcBef>
              <a:spcAft>
                <a:spcPts val="0"/>
              </a:spcAft>
              <a:buSzPts val="1400"/>
              <a:buNone/>
            </a:pPr>
            <a:r>
              <a:rPr lang="en-US" sz="1000" dirty="0">
                <a:latin typeface="Arial"/>
                <a:ea typeface="Arial"/>
                <a:cs typeface="Arial"/>
                <a:sym typeface="Arial"/>
              </a:rPr>
              <a:t>Image </a:t>
            </a:r>
            <a:r>
              <a:rPr lang="en-US" sz="1000" dirty="0" err="1">
                <a:latin typeface="Arial"/>
                <a:ea typeface="Arial"/>
                <a:cs typeface="Arial"/>
                <a:sym typeface="Arial"/>
              </a:rPr>
              <a:t>traduite</a:t>
            </a:r>
            <a:r>
              <a:rPr lang="en-US" sz="1000" dirty="0">
                <a:latin typeface="Arial"/>
                <a:ea typeface="Arial"/>
                <a:cs typeface="Arial"/>
                <a:sym typeface="Arial"/>
              </a:rPr>
              <a:t> et </a:t>
            </a:r>
            <a:r>
              <a:rPr lang="en-US" sz="1000" dirty="0" err="1">
                <a:latin typeface="Arial"/>
                <a:ea typeface="Arial"/>
                <a:cs typeface="Arial"/>
                <a:sym typeface="Arial"/>
              </a:rPr>
              <a:t>adaptée</a:t>
            </a:r>
            <a:r>
              <a:rPr lang="en-US" sz="1000" dirty="0">
                <a:latin typeface="Arial"/>
                <a:ea typeface="Arial"/>
                <a:cs typeface="Arial"/>
                <a:sym typeface="Arial"/>
              </a:rPr>
              <a:t> de : Borg, G. (1990). Psychophysical scaling with applications in physical work and the perception of exertion. </a:t>
            </a:r>
            <a:r>
              <a:rPr lang="en-US" sz="1000" i="1" dirty="0" err="1">
                <a:latin typeface="Arial"/>
                <a:ea typeface="Arial"/>
                <a:cs typeface="Arial"/>
                <a:sym typeface="Arial"/>
              </a:rPr>
              <a:t>Scand</a:t>
            </a:r>
            <a:r>
              <a:rPr lang="en-US" sz="1000" i="1" dirty="0">
                <a:latin typeface="Arial"/>
                <a:ea typeface="Arial"/>
                <a:cs typeface="Arial"/>
                <a:sym typeface="Arial"/>
              </a:rPr>
              <a:t> J Work Environ Health, 16 Suppl 1, </a:t>
            </a:r>
            <a:r>
              <a:rPr lang="en-US" sz="1000" dirty="0">
                <a:latin typeface="Arial"/>
                <a:ea typeface="Arial"/>
                <a:cs typeface="Arial"/>
                <a:sym typeface="Arial"/>
              </a:rPr>
              <a:t>55-58. </a:t>
            </a:r>
            <a:r>
              <a:rPr lang="en-US" sz="1000" u="sng" dirty="0">
                <a:solidFill>
                  <a:srgbClr val="467886"/>
                </a:solidFill>
                <a:latin typeface="Arial"/>
                <a:ea typeface="Arial"/>
                <a:cs typeface="Arial"/>
                <a:sym typeface="Arial"/>
                <a:hlinkClick r:id="rId3">
                  <a:extLst>
                    <a:ext uri="{A12FA001-AC4F-418D-AE19-62706E023703}">
                      <ahyp:hlinkClr xmlns:ahyp="http://schemas.microsoft.com/office/drawing/2018/hyperlinkcolor" val="tx"/>
                    </a:ext>
                  </a:extLst>
                </a:hlinkClick>
              </a:rPr>
              <a:t>https://doi.org/10.5271/sjweh.1815. Sous licence CC-BY 4.0</a:t>
            </a:r>
            <a:endParaRPr lang="en-US" sz="1000" dirty="0">
              <a:latin typeface="Arial"/>
              <a:ea typeface="Arial"/>
              <a:cs typeface="Arial"/>
              <a:sym typeface="Arial"/>
            </a:endParaRPr>
          </a:p>
        </p:txBody>
      </p:sp>
      <p:pic>
        <p:nvPicPr>
          <p:cNvPr id="2" name="Image 1">
            <a:extLst>
              <a:ext uri="{FF2B5EF4-FFF2-40B4-BE49-F238E27FC236}">
                <a16:creationId xmlns:a16="http://schemas.microsoft.com/office/drawing/2014/main" id="{5D65C0D1-4222-6F5C-A8E6-7E0C72B78CA3}"/>
              </a:ext>
            </a:extLst>
          </p:cNvPr>
          <p:cNvPicPr>
            <a:picLocks noChangeAspect="1"/>
          </p:cNvPicPr>
          <p:nvPr/>
        </p:nvPicPr>
        <p:blipFill>
          <a:blip r:embed="rId4"/>
          <a:srcRect t="10481" b="5122"/>
          <a:stretch/>
        </p:blipFill>
        <p:spPr>
          <a:xfrm>
            <a:off x="2848828" y="855663"/>
            <a:ext cx="4780167" cy="5220885"/>
          </a:xfrm>
          <a:prstGeom prst="rect">
            <a:avLst/>
          </a:prstGeom>
        </p:spPr>
      </p:pic>
      <p:sp>
        <p:nvSpPr>
          <p:cNvPr id="7" name="Google Shape;182;p15">
            <a:extLst>
              <a:ext uri="{FF2B5EF4-FFF2-40B4-BE49-F238E27FC236}">
                <a16:creationId xmlns:a16="http://schemas.microsoft.com/office/drawing/2014/main" id="{4BF328B8-A536-B617-0785-FED6AB9F5237}"/>
              </a:ext>
            </a:extLst>
          </p:cNvPr>
          <p:cNvSpPr txBox="1">
            <a:spLocks/>
          </p:cNvSpPr>
          <p:nvPr/>
        </p:nvSpPr>
        <p:spPr>
          <a:xfrm>
            <a:off x="2361436" y="306880"/>
            <a:ext cx="4263081"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Play"/>
              <a:buNone/>
              <a:defRPr sz="4400" b="0" i="0" u="none" strike="noStrike" cap="none">
                <a:solidFill>
                  <a:schemeClr val="dk1"/>
                </a:solidFill>
                <a:latin typeface="Aptos" panose="020B0004020202020204" pitchFamily="34" charset="0"/>
                <a:ea typeface="Play"/>
                <a:cs typeface="Play"/>
                <a:sym typeface="Play"/>
              </a:defRPr>
            </a:lvl1pPr>
            <a:lvl2pPr marR="0" lvl="1"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800" b="0" i="0" u="none" strike="noStrike" cap="none">
                <a:solidFill>
                  <a:srgbClr val="000000"/>
                </a:solidFill>
                <a:latin typeface="Arial"/>
                <a:ea typeface="Arial"/>
                <a:cs typeface="Arial"/>
                <a:sym typeface="Arial"/>
              </a:defRPr>
            </a:lvl9pPr>
          </a:lstStyle>
          <a:p>
            <a:pPr algn="ctr">
              <a:buSzPts val="990"/>
            </a:pPr>
            <a:r>
              <a:rPr lang="fr-CA" sz="1800" b="1" dirty="0"/>
              <a:t>ÉCHELLE DE BORG</a:t>
            </a:r>
          </a:p>
          <a:p>
            <a:pPr algn="ctr">
              <a:buSzPts val="990"/>
            </a:pPr>
            <a:r>
              <a:rPr lang="fr-CA" sz="1200" b="1" dirty="0"/>
              <a:t>PERCEPTION SUBJECTIVE DE L’INTENSITÉ DE L’EFFORT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3"/>
          <p:cNvSpPr txBox="1">
            <a:spLocks noGrp="1"/>
          </p:cNvSpPr>
          <p:nvPr>
            <p:ph type="title"/>
          </p:nvPr>
        </p:nvSpPr>
        <p:spPr>
          <a:xfrm>
            <a:off x="1766656" y="392332"/>
            <a:ext cx="6797482"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Aurons-nous besoin d’une recommandation médicale pour que monsieur Paquet reprenne l’entraînement?</a:t>
            </a:r>
            <a:endParaRPr dirty="0"/>
          </a:p>
        </p:txBody>
      </p:sp>
      <p:sp>
        <p:nvSpPr>
          <p:cNvPr id="164" name="Google Shape;164;p13"/>
          <p:cNvSpPr txBox="1"/>
          <p:nvPr/>
        </p:nvSpPr>
        <p:spPr>
          <a:xfrm>
            <a:off x="466187" y="1572969"/>
            <a:ext cx="8313206" cy="1012445"/>
          </a:xfrm>
          <a:prstGeom prst="rect">
            <a:avLst/>
          </a:prstGeom>
          <a:noFill/>
          <a:ln>
            <a:noFill/>
          </a:ln>
        </p:spPr>
        <p:txBody>
          <a:bodyPr spcFirstLastPara="1" wrap="square" lIns="91425" tIns="91425" rIns="91425" bIns="91425" anchor="t" anchorCtr="0">
            <a:normAutofit/>
          </a:bodyPr>
          <a:lstStyle/>
          <a:p>
            <a:pPr marL="0" marR="0" lvl="0" indent="0" algn="l" rtl="0">
              <a:lnSpc>
                <a:spcPct val="90000"/>
              </a:lnSpc>
              <a:spcBef>
                <a:spcPts val="1200"/>
              </a:spcBef>
              <a:spcAft>
                <a:spcPts val="0"/>
              </a:spcAft>
              <a:buClr>
                <a:srgbClr val="0D266D"/>
              </a:buClr>
              <a:buSzPts val="24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Pour chacune des questions, indique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votre réponse.</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graphicFrame>
        <p:nvGraphicFramePr>
          <p:cNvPr id="165" name="Google Shape;165;p13"/>
          <p:cNvGraphicFramePr/>
          <p:nvPr/>
        </p:nvGraphicFramePr>
        <p:xfrm>
          <a:off x="466186" y="2210671"/>
          <a:ext cx="8197350" cy="3302060"/>
        </p:xfrm>
        <a:graphic>
          <a:graphicData uri="http://schemas.openxmlformats.org/drawingml/2006/table">
            <a:tbl>
              <a:tblPr firstRow="1" bandRow="1">
                <a:noFill/>
                <a:tableStyleId>{84E9AC6F-6DAC-469E-891B-EAA9378C8B46}</a:tableStyleId>
              </a:tblPr>
              <a:tblGrid>
                <a:gridCol w="7344950">
                  <a:extLst>
                    <a:ext uri="{9D8B030D-6E8A-4147-A177-3AD203B41FA5}">
                      <a16:colId xmlns:a16="http://schemas.microsoft.com/office/drawing/2014/main" val="20000"/>
                    </a:ext>
                  </a:extLst>
                </a:gridCol>
                <a:gridCol w="8524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342900" marR="0" lvl="0" indent="-342900" algn="l" rtl="0">
                        <a:lnSpc>
                          <a:spcPct val="100000"/>
                        </a:lnSpc>
                        <a:spcBef>
                          <a:spcPts val="0"/>
                        </a:spcBef>
                        <a:spcAft>
                          <a:spcPts val="0"/>
                        </a:spcAft>
                        <a:buClr>
                          <a:srgbClr val="0D266D"/>
                        </a:buClr>
                        <a:buSzPts val="1800"/>
                        <a:buFont typeface="Play"/>
                        <a:buAutoNum type="arabicParenR"/>
                      </a:pPr>
                      <a:r>
                        <a:rPr lang="fr-CA" sz="1800" b="0" i="0" u="none" strike="noStrike" cap="none" dirty="0">
                          <a:solidFill>
                            <a:srgbClr val="0D266D"/>
                          </a:solidFill>
                        </a:rPr>
                        <a:t>Votre client est-il considéré comme physiquement actif?</a:t>
                      </a:r>
                      <a:endParaRPr sz="1400" u="none" strike="noStrike" cap="none" dirty="0"/>
                    </a:p>
                  </a:txBody>
                  <a:tcPr marL="91450" marR="91450" marT="45725" marB="45725">
                    <a:lnT w="9525" cap="flat" cmpd="sng">
                      <a:solidFill>
                        <a:srgbClr val="000000">
                          <a:alpha val="0"/>
                        </a:srgbClr>
                      </a:solidFill>
                      <a:prstDash val="solid"/>
                      <a:round/>
                      <a:headEnd type="none" w="sm" len="sm"/>
                      <a:tailEnd type="none" w="sm" len="sm"/>
                    </a:lnT>
                    <a:solidFill>
                      <a:srgbClr val="CAE7F5">
                        <a:alpha val="49411"/>
                      </a:srgb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CA" sz="1800" b="1" u="none" strike="noStrike" cap="none">
                          <a:solidFill>
                            <a:srgbClr val="0D266D"/>
                          </a:solidFill>
                        </a:rPr>
                        <a:t>Oui</a:t>
                      </a:r>
                      <a:endParaRPr sz="1800" u="none" strike="noStrike" cap="none">
                        <a:solidFill>
                          <a:srgbClr val="0D266D"/>
                        </a:solidFill>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411"/>
                      </a:srgbClr>
                    </a:solidFill>
                  </a:tcPr>
                </a:tc>
                <a:extLst>
                  <a:ext uri="{0D108BD9-81ED-4DB2-BD59-A6C34878D82A}">
                    <a16:rowId xmlns:a16="http://schemas.microsoft.com/office/drawing/2014/main" val="10001"/>
                  </a:ext>
                </a:extLst>
              </a:tr>
              <a:tr h="370850">
                <a:tc>
                  <a:txBody>
                    <a:bodyPr/>
                    <a:lstStyle/>
                    <a:p>
                      <a:pPr marL="342900" marR="0" lvl="0" indent="-342900" algn="l" rtl="0">
                        <a:lnSpc>
                          <a:spcPct val="100000"/>
                        </a:lnSpc>
                        <a:spcBef>
                          <a:spcPts val="0"/>
                        </a:spcBef>
                        <a:spcAft>
                          <a:spcPts val="0"/>
                        </a:spcAft>
                        <a:buClr>
                          <a:srgbClr val="0D266D"/>
                        </a:buClr>
                        <a:buSzPts val="1800"/>
                        <a:buFont typeface="Play"/>
                        <a:buAutoNum type="arabicParenR" startAt="2"/>
                      </a:pPr>
                      <a:r>
                        <a:rPr lang="fr-CA" sz="1800" b="0" i="0" u="none" strike="noStrike" cap="none" dirty="0">
                          <a:solidFill>
                            <a:srgbClr val="0D266D"/>
                          </a:solidFill>
                        </a:rPr>
                        <a:t>Votre client a-t-il un diagnostic de maladie cardiovasculaire, métabolique ou rénale?</a:t>
                      </a:r>
                      <a:endParaRPr sz="1400" u="none" strike="noStrike" cap="none" dirty="0"/>
                    </a:p>
                  </a:txBody>
                  <a:tcPr marL="91450" marR="91450" marT="45725" marB="45725">
                    <a:solidFill>
                      <a:srgbClr val="CAE7F5">
                        <a:alpha val="49411"/>
                      </a:srgb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CA" sz="1800" b="1" u="none" strike="noStrike" cap="none">
                          <a:solidFill>
                            <a:srgbClr val="0D266D"/>
                          </a:solidFill>
                        </a:rPr>
                        <a:t>Non</a:t>
                      </a:r>
                      <a:endParaRPr sz="1800" u="none" strike="noStrike" cap="none">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2"/>
                  </a:ext>
                </a:extLst>
              </a:tr>
              <a:tr h="370850">
                <a:tc>
                  <a:txBody>
                    <a:bodyPr/>
                    <a:lstStyle/>
                    <a:p>
                      <a:pPr marL="342900" marR="0" lvl="0" indent="-342900" algn="l" rtl="0">
                        <a:lnSpc>
                          <a:spcPct val="100000"/>
                        </a:lnSpc>
                        <a:spcBef>
                          <a:spcPts val="0"/>
                        </a:spcBef>
                        <a:spcAft>
                          <a:spcPts val="0"/>
                        </a:spcAft>
                        <a:buClr>
                          <a:srgbClr val="0D266D"/>
                        </a:buClr>
                        <a:buSzPts val="1800"/>
                        <a:buFont typeface="Play"/>
                        <a:buAutoNum type="arabicParenR" startAt="3"/>
                      </a:pPr>
                      <a:r>
                        <a:rPr lang="fr-CA" sz="1800" b="0" i="0" u="none" strike="noStrike" cap="none">
                          <a:solidFill>
                            <a:srgbClr val="0D266D"/>
                          </a:solidFill>
                        </a:rPr>
                        <a:t>Votre client a-t-il des signes ou</a:t>
                      </a:r>
                      <a:r>
                        <a:rPr lang="fr-CA" sz="1800">
                          <a:solidFill>
                            <a:srgbClr val="0D266D"/>
                          </a:solidFill>
                        </a:rPr>
                        <a:t> </a:t>
                      </a:r>
                      <a:r>
                        <a:rPr lang="fr-CA" sz="1800" b="0" i="0" u="none" strike="noStrike" cap="none">
                          <a:solidFill>
                            <a:srgbClr val="0D266D"/>
                          </a:solidFill>
                        </a:rPr>
                        <a:t>symptômes de maladie cardiovasculaire, métabolique ou rénale?</a:t>
                      </a:r>
                      <a:endParaRPr sz="1400" u="none" strike="noStrike" cap="none"/>
                    </a:p>
                  </a:txBody>
                  <a:tcPr marL="91450" marR="91450" marT="45725" marB="45725">
                    <a:solidFill>
                      <a:srgbClr val="CAE7F5">
                        <a:alpha val="49411"/>
                      </a:srgb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CA" sz="1800" b="1" u="none" strike="noStrike" cap="none">
                          <a:solidFill>
                            <a:srgbClr val="0D266D"/>
                          </a:solidFill>
                        </a:rPr>
                        <a:t>Non</a:t>
                      </a:r>
                      <a:endParaRPr sz="1800" u="none" strike="noStrike" cap="none">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3"/>
                  </a:ext>
                </a:extLst>
              </a:tr>
              <a:tr h="370850">
                <a:tc>
                  <a:txBody>
                    <a:bodyPr/>
                    <a:lstStyle/>
                    <a:p>
                      <a:pPr marL="342900" marR="0" lvl="0" indent="-342900" algn="l" rtl="0">
                        <a:lnSpc>
                          <a:spcPct val="100000"/>
                        </a:lnSpc>
                        <a:spcBef>
                          <a:spcPts val="0"/>
                        </a:spcBef>
                        <a:spcAft>
                          <a:spcPts val="0"/>
                        </a:spcAft>
                        <a:buClr>
                          <a:srgbClr val="0D266D"/>
                        </a:buClr>
                        <a:buSzPts val="1800"/>
                        <a:buFont typeface="Play"/>
                        <a:buAutoNum type="arabicParenR" startAt="4"/>
                      </a:pPr>
                      <a:r>
                        <a:rPr lang="fr-CA" sz="1800" b="0" i="0" u="none" strike="noStrike" cap="none">
                          <a:solidFill>
                            <a:srgbClr val="0D266D"/>
                          </a:solidFill>
                        </a:rPr>
                        <a:t>Votre client présente-t-il d’autres problèmes de santé qui pourraient nuire à sa pratique d’activité physique?</a:t>
                      </a:r>
                      <a:endParaRPr sz="1400" u="none" strike="noStrike" cap="none"/>
                    </a:p>
                  </a:txBody>
                  <a:tcPr marL="91450" marR="91450" marT="45725" marB="45725">
                    <a:solidFill>
                      <a:srgbClr val="CAE7F5">
                        <a:alpha val="49411"/>
                      </a:srgb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CA" sz="1800" b="1" u="none" strike="noStrike" cap="none">
                          <a:solidFill>
                            <a:srgbClr val="0D266D"/>
                          </a:solidFill>
                        </a:rPr>
                        <a:t>Non</a:t>
                      </a:r>
                      <a:endParaRPr sz="1400" u="none" strike="noStrike" cap="none"/>
                    </a:p>
                  </a:txBody>
                  <a:tcPr marL="91450" marR="91450" marT="45725" marB="45725">
                    <a:solidFill>
                      <a:srgbClr val="CAE7F5">
                        <a:alpha val="49411"/>
                      </a:srgbClr>
                    </a:solidFill>
                  </a:tcPr>
                </a:tc>
                <a:extLst>
                  <a:ext uri="{0D108BD9-81ED-4DB2-BD59-A6C34878D82A}">
                    <a16:rowId xmlns:a16="http://schemas.microsoft.com/office/drawing/2014/main" val="10004"/>
                  </a:ext>
                </a:extLst>
              </a:tr>
              <a:tr h="370850">
                <a:tc>
                  <a:txBody>
                    <a:bodyPr/>
                    <a:lstStyle/>
                    <a:p>
                      <a:pPr marL="342900" marR="0" lvl="0" indent="-342900" algn="l" rtl="0">
                        <a:lnSpc>
                          <a:spcPct val="100000"/>
                        </a:lnSpc>
                        <a:spcBef>
                          <a:spcPts val="0"/>
                        </a:spcBef>
                        <a:spcAft>
                          <a:spcPts val="0"/>
                        </a:spcAft>
                        <a:buClr>
                          <a:srgbClr val="0D266D"/>
                        </a:buClr>
                        <a:buSzPts val="1800"/>
                        <a:buFont typeface="Play"/>
                        <a:buAutoNum type="arabicParenR" startAt="5"/>
                      </a:pPr>
                      <a:r>
                        <a:rPr lang="fr-CA" sz="1800" b="0" i="0" u="none" strike="noStrike" cap="none" dirty="0">
                          <a:solidFill>
                            <a:srgbClr val="0D266D"/>
                          </a:solidFill>
                        </a:rPr>
                        <a:t>Est-ce que vous aurez besoin d’une recommandation médicale pour évaluer la condition physique </a:t>
                      </a:r>
                      <a:r>
                        <a:rPr lang="fr-CA" sz="1800" u="none" strike="noStrike" cap="none" dirty="0">
                          <a:solidFill>
                            <a:srgbClr val="0D266D"/>
                          </a:solidFill>
                        </a:rPr>
                        <a:t>de monsieur Paquet? </a:t>
                      </a:r>
                      <a:endParaRPr sz="1800" b="0" i="0" u="none" strike="noStrike" cap="none" dirty="0">
                        <a:solidFill>
                          <a:srgbClr val="0D266D"/>
                        </a:solidFill>
                      </a:endParaRPr>
                    </a:p>
                  </a:txBody>
                  <a:tcPr marL="91450" marR="91450" marT="45725" marB="45725">
                    <a:solidFill>
                      <a:srgbClr val="CAE7F5">
                        <a:alpha val="49411"/>
                      </a:srgbClr>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Non</a:t>
                      </a:r>
                      <a:endParaRPr sz="1800" u="none" strike="noStrike" cap="none" dirty="0">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4"/>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200" dirty="0"/>
              <a:t>Rétroaction</a:t>
            </a:r>
            <a:endParaRPr sz="3200" dirty="0"/>
          </a:p>
        </p:txBody>
      </p:sp>
      <p:sp>
        <p:nvSpPr>
          <p:cNvPr id="171" name="Google Shape;171;p14"/>
          <p:cNvSpPr txBox="1">
            <a:spLocks noGrp="1"/>
          </p:cNvSpPr>
          <p:nvPr>
            <p:ph type="body" idx="1"/>
          </p:nvPr>
        </p:nvSpPr>
        <p:spPr>
          <a:xfrm>
            <a:off x="289932" y="1383364"/>
            <a:ext cx="8586439" cy="5345723"/>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400" b="1" dirty="0">
                <a:solidFill>
                  <a:srgbClr val="0D266D"/>
                </a:solidFill>
                <a:latin typeface="Arial" panose="020B0604020202020204" pitchFamily="34" charset="0"/>
                <a:cs typeface="Arial" panose="020B0604020202020204" pitchFamily="34" charset="0"/>
              </a:rPr>
              <a:t>Votre client est-il considéré physiquement actif?</a:t>
            </a:r>
            <a:r>
              <a:rPr lang="fr-CA" sz="1400" dirty="0">
                <a:solidFill>
                  <a:srgbClr val="0D266D"/>
                </a:solidFill>
                <a:latin typeface="Arial" panose="020B0604020202020204" pitchFamily="34" charset="0"/>
                <a:cs typeface="Arial" panose="020B0604020202020204" pitchFamily="34" charset="0"/>
              </a:rPr>
              <a:t>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latin typeface="Arial" panose="020B0604020202020204" pitchFamily="34" charset="0"/>
                <a:cs typeface="Arial" panose="020B0604020202020204" pitchFamily="34" charset="0"/>
              </a:rPr>
              <a:t>Selon l’algorithme d’évaluation préalable à l’activité physique de l’American </a:t>
            </a:r>
            <a:r>
              <a:rPr lang="fr-CA" sz="1400" dirty="0" err="1">
                <a:solidFill>
                  <a:srgbClr val="0D266D"/>
                </a:solidFill>
                <a:latin typeface="Arial" panose="020B0604020202020204" pitchFamily="34" charset="0"/>
                <a:cs typeface="Arial" panose="020B0604020202020204" pitchFamily="34" charset="0"/>
              </a:rPr>
              <a:t>College</a:t>
            </a:r>
            <a:r>
              <a:rPr lang="fr-CA" sz="1400" dirty="0">
                <a:solidFill>
                  <a:srgbClr val="0D266D"/>
                </a:solidFill>
                <a:latin typeface="Arial" panose="020B0604020202020204" pitchFamily="34" charset="0"/>
                <a:cs typeface="Arial" panose="020B0604020202020204" pitchFamily="34" charset="0"/>
              </a:rPr>
              <a:t> of Sports </a:t>
            </a:r>
            <a:r>
              <a:rPr lang="fr-CA" sz="1400" dirty="0" err="1">
                <a:solidFill>
                  <a:srgbClr val="0D266D"/>
                </a:solidFill>
                <a:latin typeface="Arial" panose="020B0604020202020204" pitchFamily="34" charset="0"/>
                <a:cs typeface="Arial" panose="020B0604020202020204" pitchFamily="34" charset="0"/>
              </a:rPr>
              <a:t>Medicine</a:t>
            </a:r>
            <a:r>
              <a:rPr lang="fr-CA" sz="1400" dirty="0">
                <a:solidFill>
                  <a:srgbClr val="0D266D"/>
                </a:solidFill>
                <a:latin typeface="Arial" panose="020B0604020202020204" pitchFamily="34" charset="0"/>
                <a:cs typeface="Arial" panose="020B0604020202020204" pitchFamily="34" charset="0"/>
              </a:rPr>
              <a:t>, pour être considérée comme active, une personne doit faire au moins </a:t>
            </a:r>
            <a:r>
              <a:rPr lang="fr-CA" sz="1400" b="1" dirty="0">
                <a:solidFill>
                  <a:srgbClr val="0D266D"/>
                </a:solidFill>
                <a:latin typeface="Arial" panose="020B0604020202020204" pitchFamily="34" charset="0"/>
                <a:cs typeface="Arial" panose="020B0604020202020204" pitchFamily="34" charset="0"/>
              </a:rPr>
              <a:t>30 minutes </a:t>
            </a:r>
            <a:r>
              <a:rPr lang="fr-CA" sz="1400" dirty="0">
                <a:solidFill>
                  <a:srgbClr val="0D266D"/>
                </a:solidFill>
                <a:latin typeface="Arial" panose="020B0604020202020204" pitchFamily="34" charset="0"/>
                <a:cs typeface="Arial" panose="020B0604020202020204" pitchFamily="34" charset="0"/>
              </a:rPr>
              <a:t>d’activité physique planifiée et structurée d’</a:t>
            </a:r>
            <a:r>
              <a:rPr lang="fr-CA" sz="1400" b="1" dirty="0">
                <a:solidFill>
                  <a:srgbClr val="0D266D"/>
                </a:solidFill>
                <a:latin typeface="Arial" panose="020B0604020202020204" pitchFamily="34" charset="0"/>
                <a:cs typeface="Arial" panose="020B0604020202020204" pitchFamily="34" charset="0"/>
              </a:rPr>
              <a:t>intensité modérée 3 fois par semaine</a:t>
            </a:r>
            <a:r>
              <a:rPr lang="fr-CA" sz="1400" dirty="0">
                <a:solidFill>
                  <a:srgbClr val="0D266D"/>
                </a:solidFill>
                <a:latin typeface="Arial" panose="020B0604020202020204" pitchFamily="34" charset="0"/>
                <a:cs typeface="Arial" panose="020B0604020202020204" pitchFamily="34" charset="0"/>
              </a:rPr>
              <a:t>, et ce, </a:t>
            </a:r>
            <a:r>
              <a:rPr lang="fr-CA" sz="1400" b="1" dirty="0">
                <a:solidFill>
                  <a:srgbClr val="0D266D"/>
                </a:solidFill>
                <a:latin typeface="Arial" panose="020B0604020202020204" pitchFamily="34" charset="0"/>
                <a:cs typeface="Arial" panose="020B0604020202020204" pitchFamily="34" charset="0"/>
              </a:rPr>
              <a:t>depuis au moins 3 mois</a:t>
            </a:r>
            <a:r>
              <a:rPr lang="fr-CA" sz="1400" dirty="0">
                <a:solidFill>
                  <a:srgbClr val="0D266D"/>
                </a:solidFill>
                <a:latin typeface="Arial" panose="020B0604020202020204" pitchFamily="34" charset="0"/>
                <a:cs typeface="Arial" panose="020B0604020202020204" pitchFamily="34" charset="0"/>
              </a:rPr>
              <a:t>. Sous la base de ces critères, monsieur Paquet est donc considéré comme actif (marche de 30 à 45 minutes à raison de 3 fois par semaine à une intensité modérée depuis au moins 6 mois).</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b="0" i="0" u="none" strike="noStrike"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1" i="0" u="none" strike="noStrike" dirty="0">
                <a:solidFill>
                  <a:srgbClr val="0D266D"/>
                </a:solidFill>
                <a:latin typeface="Arial" panose="020B0604020202020204" pitchFamily="34" charset="0"/>
                <a:cs typeface="Arial" panose="020B0604020202020204" pitchFamily="34" charset="0"/>
              </a:rPr>
              <a:t>Votre client a-t-il un diagnostic de maladie cardiovasculaire, métabolique ou rénale?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0" i="0" u="none" strike="noStrike" dirty="0">
                <a:solidFill>
                  <a:srgbClr val="0D266D"/>
                </a:solidFill>
                <a:latin typeface="Arial" panose="020B0604020202020204" pitchFamily="34" charset="0"/>
                <a:cs typeface="Arial" panose="020B0604020202020204" pitchFamily="34" charset="0"/>
              </a:rPr>
              <a:t>Monsieur Paquet a vu son médecin </a:t>
            </a:r>
            <a:r>
              <a:rPr lang="fr-CA" sz="1400" dirty="0">
                <a:solidFill>
                  <a:srgbClr val="0D266D"/>
                </a:solidFill>
                <a:latin typeface="Arial" panose="020B0604020202020204" pitchFamily="34" charset="0"/>
                <a:cs typeface="Arial" panose="020B0604020202020204" pitchFamily="34" charset="0"/>
              </a:rPr>
              <a:t>il y a environ 6 mois et sa condition de santé n’a pas changé. Il </a:t>
            </a:r>
            <a:r>
              <a:rPr lang="fr-CA" sz="1400" b="0" i="0" u="none" strike="noStrike" dirty="0">
                <a:solidFill>
                  <a:srgbClr val="0D266D"/>
                </a:solidFill>
                <a:latin typeface="Arial" panose="020B0604020202020204" pitchFamily="34" charset="0"/>
                <a:cs typeface="Arial" panose="020B0604020202020204" pitchFamily="34" charset="0"/>
              </a:rPr>
              <a:t>n’a pas de nouveau diagnostic de maladie cardiovasculaire, métabolique ou rénale.</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b="0" i="0" u="none" strike="noStrike"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1" i="0" u="none" strike="noStrike" dirty="0">
                <a:solidFill>
                  <a:srgbClr val="0D266D"/>
                </a:solidFill>
                <a:latin typeface="Arial" panose="020B0604020202020204" pitchFamily="34" charset="0"/>
                <a:cs typeface="Arial" panose="020B0604020202020204" pitchFamily="34" charset="0"/>
              </a:rPr>
              <a:t>Votre client a-t-il des signes </a:t>
            </a:r>
            <a:r>
              <a:rPr lang="fr-CA" sz="1400" b="1" dirty="0">
                <a:solidFill>
                  <a:srgbClr val="0D266D"/>
                </a:solidFill>
                <a:latin typeface="Arial" panose="020B0604020202020204" pitchFamily="34" charset="0"/>
                <a:cs typeface="Arial" panose="020B0604020202020204" pitchFamily="34" charset="0"/>
              </a:rPr>
              <a:t>ou</a:t>
            </a:r>
            <a:r>
              <a:rPr lang="fr-CA" sz="1400" b="1" i="0" u="none" strike="noStrike" dirty="0">
                <a:solidFill>
                  <a:srgbClr val="0D266D"/>
                </a:solidFill>
                <a:latin typeface="Arial" panose="020B0604020202020204" pitchFamily="34" charset="0"/>
                <a:cs typeface="Arial" panose="020B0604020202020204" pitchFamily="34" charset="0"/>
              </a:rPr>
              <a:t> symptômes de maladie cardiovasculaire, métabolique ou rénale?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0" i="0" u="none" strike="noStrike" dirty="0">
                <a:solidFill>
                  <a:srgbClr val="0D266D"/>
                </a:solidFill>
                <a:latin typeface="Arial" panose="020B0604020202020204" pitchFamily="34" charset="0"/>
                <a:cs typeface="Arial" panose="020B0604020202020204" pitchFamily="34" charset="0"/>
              </a:rPr>
              <a:t>Monsieur Paquet a vu son médecin </a:t>
            </a:r>
            <a:r>
              <a:rPr lang="fr-CA" sz="1400" dirty="0">
                <a:solidFill>
                  <a:srgbClr val="0D266D"/>
                </a:solidFill>
                <a:latin typeface="Arial" panose="020B0604020202020204" pitchFamily="34" charset="0"/>
                <a:cs typeface="Arial" panose="020B0604020202020204" pitchFamily="34" charset="0"/>
              </a:rPr>
              <a:t>il y a environ 6 mois et sa condition de santé n’a pas changé. Il </a:t>
            </a:r>
            <a:r>
              <a:rPr lang="fr-CA" sz="1400" b="0" i="0" u="none" strike="noStrike" dirty="0">
                <a:solidFill>
                  <a:srgbClr val="0D266D"/>
                </a:solidFill>
                <a:latin typeface="Arial" panose="020B0604020202020204" pitchFamily="34" charset="0"/>
                <a:cs typeface="Arial" panose="020B0604020202020204" pitchFamily="34" charset="0"/>
              </a:rPr>
              <a:t>n’a pas de nouveaux signes ou symptômes de maladie cardiovasculaire, métabolique ou rénale.</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b="1"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1" i="0" u="none" strike="noStrike" dirty="0">
                <a:solidFill>
                  <a:srgbClr val="0D266D"/>
                </a:solidFill>
                <a:latin typeface="Arial" panose="020B0604020202020204" pitchFamily="34" charset="0"/>
                <a:cs typeface="Arial" panose="020B0604020202020204" pitchFamily="34" charset="0"/>
              </a:rPr>
              <a:t>Votre client présente-t-il d’autres problèmes de santé qui pourraient nuire à sa pratique d’activité physique?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0" i="0" u="none" strike="noStrike" dirty="0">
                <a:solidFill>
                  <a:srgbClr val="0D266D"/>
                </a:solidFill>
                <a:latin typeface="Arial" panose="020B0604020202020204" pitchFamily="34" charset="0"/>
                <a:cs typeface="Arial" panose="020B0604020202020204" pitchFamily="34" charset="0"/>
              </a:rPr>
              <a:t>Monsieur Paquet a vu son médecin </a:t>
            </a:r>
            <a:r>
              <a:rPr lang="fr-CA" sz="1400" dirty="0">
                <a:solidFill>
                  <a:srgbClr val="0D266D"/>
                </a:solidFill>
                <a:latin typeface="Arial" panose="020B0604020202020204" pitchFamily="34" charset="0"/>
                <a:cs typeface="Arial" panose="020B0604020202020204" pitchFamily="34" charset="0"/>
              </a:rPr>
              <a:t>il y a environ 6 mois et sa condition de santé n’a pas changé. Il </a:t>
            </a:r>
            <a:r>
              <a:rPr lang="fr-CA" sz="1400" b="0" i="0" u="none" strike="noStrike" dirty="0">
                <a:solidFill>
                  <a:srgbClr val="0D266D"/>
                </a:solidFill>
                <a:latin typeface="Arial" panose="020B0604020202020204" pitchFamily="34" charset="0"/>
                <a:cs typeface="Arial" panose="020B0604020202020204" pitchFamily="34" charset="0"/>
              </a:rPr>
              <a:t>ne présente pas de nouveaux problèmes de santé qui pourraient nuire à sa pratique d’activité physique.</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b="0" i="0" u="none" strike="noStrike"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1" i="0" u="none" strike="noStrike" dirty="0">
                <a:solidFill>
                  <a:srgbClr val="0D266D"/>
                </a:solidFill>
                <a:latin typeface="Arial" panose="020B0604020202020204" pitchFamily="34" charset="0"/>
                <a:cs typeface="Arial" panose="020B0604020202020204" pitchFamily="34" charset="0"/>
              </a:rPr>
              <a:t>Est-ce que vous aurez besoin d’une recommandation médicale pour évaluer la condition physique </a:t>
            </a:r>
            <a:r>
              <a:rPr lang="fr-CA" sz="1400" b="1" dirty="0">
                <a:solidFill>
                  <a:srgbClr val="0D266D"/>
                </a:solidFill>
                <a:latin typeface="Arial" panose="020B0604020202020204" pitchFamily="34" charset="0"/>
                <a:cs typeface="Arial" panose="020B0604020202020204" pitchFamily="34" charset="0"/>
              </a:rPr>
              <a:t>de monsieur Paquet?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b="0" i="0" u="none" strike="noStrike" dirty="0">
                <a:solidFill>
                  <a:srgbClr val="0D266D"/>
                </a:solidFill>
                <a:latin typeface="Arial" panose="020B0604020202020204" pitchFamily="34" charset="0"/>
                <a:cs typeface="Arial" panose="020B0604020202020204" pitchFamily="34" charset="0"/>
              </a:rPr>
              <a:t>Il ne sera pas nécessaire d’obtenir une recommandation médicale pour évaluer la condition physique de monsieur Paquet. En effet, ce dernier est actif</a:t>
            </a:r>
            <a:r>
              <a:rPr lang="fr-CA" sz="1400" dirty="0">
                <a:solidFill>
                  <a:srgbClr val="0D266D"/>
                </a:solidFill>
                <a:latin typeface="Arial" panose="020B0604020202020204" pitchFamily="34" charset="0"/>
                <a:cs typeface="Arial" panose="020B0604020202020204" pitchFamily="34" charset="0"/>
              </a:rPr>
              <a:t>.</a:t>
            </a:r>
            <a:r>
              <a:rPr lang="fr-CA" sz="1400" b="0" i="0" u="none" strike="noStrike" dirty="0">
                <a:solidFill>
                  <a:srgbClr val="0D266D"/>
                </a:solidFill>
                <a:latin typeface="Arial" panose="020B0604020202020204" pitchFamily="34" charset="0"/>
                <a:cs typeface="Arial" panose="020B0604020202020204" pitchFamily="34" charset="0"/>
              </a:rPr>
              <a:t> </a:t>
            </a:r>
            <a:r>
              <a:rPr lang="fr-CA" sz="1400" dirty="0">
                <a:solidFill>
                  <a:srgbClr val="0D266D"/>
                </a:solidFill>
                <a:latin typeface="Arial" panose="020B0604020202020204" pitchFamily="34" charset="0"/>
                <a:cs typeface="Arial" panose="020B0604020202020204" pitchFamily="34" charset="0"/>
              </a:rPr>
              <a:t>I</a:t>
            </a:r>
            <a:r>
              <a:rPr lang="fr-CA" sz="1400" b="0" i="0" u="none" strike="noStrike" dirty="0">
                <a:solidFill>
                  <a:srgbClr val="0D266D"/>
                </a:solidFill>
                <a:latin typeface="Arial" panose="020B0604020202020204" pitchFamily="34" charset="0"/>
                <a:cs typeface="Arial" panose="020B0604020202020204" pitchFamily="34" charset="0"/>
              </a:rPr>
              <a:t>l ne présente </a:t>
            </a:r>
            <a:r>
              <a:rPr lang="fr-CA" sz="1400" dirty="0">
                <a:solidFill>
                  <a:srgbClr val="0D266D"/>
                </a:solidFill>
                <a:latin typeface="Arial" panose="020B0604020202020204" pitchFamily="34" charset="0"/>
                <a:cs typeface="Arial" panose="020B0604020202020204" pitchFamily="34" charset="0"/>
              </a:rPr>
              <a:t>pas de</a:t>
            </a:r>
            <a:r>
              <a:rPr lang="fr-CA" sz="1400" b="0" i="0" u="none" strike="noStrike" dirty="0">
                <a:solidFill>
                  <a:srgbClr val="0D266D"/>
                </a:solidFill>
                <a:latin typeface="Arial" panose="020B0604020202020204" pitchFamily="34" charset="0"/>
                <a:cs typeface="Arial" panose="020B0604020202020204" pitchFamily="34" charset="0"/>
              </a:rPr>
              <a:t> diagnostics, </a:t>
            </a:r>
            <a:r>
              <a:rPr lang="fr-CA" sz="1400" dirty="0">
                <a:solidFill>
                  <a:srgbClr val="0D266D"/>
                </a:solidFill>
                <a:latin typeface="Arial" panose="020B0604020202020204" pitchFamily="34" charset="0"/>
                <a:cs typeface="Arial" panose="020B0604020202020204" pitchFamily="34" charset="0"/>
              </a:rPr>
              <a:t>de</a:t>
            </a:r>
            <a:r>
              <a:rPr lang="fr-CA" sz="1400" b="0" i="0" u="none" strike="noStrike" dirty="0">
                <a:solidFill>
                  <a:srgbClr val="0D266D"/>
                </a:solidFill>
                <a:latin typeface="Arial" panose="020B0604020202020204" pitchFamily="34" charset="0"/>
                <a:cs typeface="Arial" panose="020B0604020202020204" pitchFamily="34" charset="0"/>
              </a:rPr>
              <a:t> signes</a:t>
            </a:r>
            <a:r>
              <a:rPr lang="fr-CA" sz="1400" dirty="0">
                <a:solidFill>
                  <a:srgbClr val="0D266D"/>
                </a:solidFill>
                <a:latin typeface="Arial" panose="020B0604020202020204" pitchFamily="34" charset="0"/>
                <a:cs typeface="Arial" panose="020B0604020202020204" pitchFamily="34" charset="0"/>
              </a:rPr>
              <a:t>, ni</a:t>
            </a:r>
            <a:r>
              <a:rPr lang="fr-CA" sz="1400" b="0" i="0" u="none" strike="noStrike" dirty="0">
                <a:solidFill>
                  <a:srgbClr val="0D266D"/>
                </a:solidFill>
                <a:latin typeface="Arial" panose="020B0604020202020204" pitchFamily="34" charset="0"/>
                <a:cs typeface="Arial" panose="020B0604020202020204" pitchFamily="34" charset="0"/>
              </a:rPr>
              <a:t> de symptômes de maladie cardiovasculaire, métabolique ou rénale. </a:t>
            </a:r>
            <a:r>
              <a:rPr lang="fr-CA" sz="1400" dirty="0">
                <a:solidFill>
                  <a:srgbClr val="0D266D"/>
                </a:solidFill>
                <a:latin typeface="Arial" panose="020B0604020202020204" pitchFamily="34" charset="0"/>
                <a:cs typeface="Arial" panose="020B0604020202020204" pitchFamily="34" charset="0"/>
              </a:rPr>
              <a:t>Monsieur Paquet a aussi vu son médecin il y a 6 mois et il rapporte que sa condition est stable et bien contrôlée. </a:t>
            </a:r>
            <a:r>
              <a:rPr lang="fr-CA" sz="1400" b="0" i="0" u="none" strike="noStrike" dirty="0">
                <a:solidFill>
                  <a:srgbClr val="0D266D"/>
                </a:solidFill>
                <a:latin typeface="Arial" panose="020B0604020202020204" pitchFamily="34" charset="0"/>
                <a:cs typeface="Arial" panose="020B0604020202020204" pitchFamily="34" charset="0"/>
              </a:rPr>
              <a:t>De plus, sa tension artérielle au repos est inférieure à 160/90 mm Hg.</a:t>
            </a:r>
            <a:endParaRPr sz="1400" dirty="0">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4" name="Titre 3">
            <a:extLst>
              <a:ext uri="{FF2B5EF4-FFF2-40B4-BE49-F238E27FC236}">
                <a16:creationId xmlns:a16="http://schemas.microsoft.com/office/drawing/2014/main" id="{BB5C863C-2C11-562F-0B0E-0F256DFCA862}"/>
              </a:ext>
            </a:extLst>
          </p:cNvPr>
          <p:cNvSpPr>
            <a:spLocks noGrp="1"/>
          </p:cNvSpPr>
          <p:nvPr>
            <p:ph type="title"/>
          </p:nvPr>
        </p:nvSpPr>
        <p:spPr>
          <a:xfrm>
            <a:off x="3486150" y="365125"/>
            <a:ext cx="5029200" cy="4016375"/>
          </a:xfrm>
        </p:spPr>
        <p:txBody>
          <a:bodyPr>
            <a:normAutofit/>
          </a:bodyPr>
          <a:lstStyle/>
          <a:p>
            <a:r>
              <a:rPr lang="fr-CA" b="0" i="0" u="none" strike="noStrike" cap="none" dirty="0">
                <a:solidFill>
                  <a:srgbClr val="D60B41"/>
                </a:solidFill>
                <a:latin typeface="+mn-lt"/>
                <a:ea typeface="Play"/>
                <a:cs typeface="Play"/>
                <a:sym typeface="Play"/>
              </a:rPr>
              <a:t>Évaluation </a:t>
            </a:r>
            <a:br>
              <a:rPr lang="fr-CA" b="0" i="0" u="none" strike="noStrike" cap="none" dirty="0">
                <a:solidFill>
                  <a:srgbClr val="D60B41"/>
                </a:solidFill>
                <a:latin typeface="+mn-lt"/>
                <a:ea typeface="Play"/>
                <a:cs typeface="Play"/>
                <a:sym typeface="Play"/>
              </a:rPr>
            </a:br>
            <a:r>
              <a:rPr lang="fr-CA" b="0" i="0" u="none" strike="noStrike" cap="none" dirty="0">
                <a:solidFill>
                  <a:srgbClr val="D60B41"/>
                </a:solidFill>
                <a:latin typeface="+mn-lt"/>
                <a:ea typeface="Play"/>
                <a:cs typeface="Play"/>
                <a:sym typeface="Play"/>
              </a:rPr>
              <a:t>de la capacité cardiorespiratoire</a:t>
            </a:r>
            <a:br>
              <a:rPr lang="fr-CA" b="0" i="0" u="none" strike="noStrike" cap="none" dirty="0">
                <a:solidFill>
                  <a:srgbClr val="000000"/>
                </a:solidFill>
                <a:latin typeface="+mn-lt"/>
                <a:ea typeface="Arial"/>
                <a:cs typeface="Arial"/>
                <a:sym typeface="Arial"/>
              </a:rPr>
            </a:br>
            <a:endParaRPr lang="fr-CA" dirty="0">
              <a:latin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6"/>
          <p:cNvSpPr txBox="1">
            <a:spLocks noGrp="1"/>
          </p:cNvSpPr>
          <p:nvPr>
            <p:ph type="title"/>
          </p:nvPr>
        </p:nvSpPr>
        <p:spPr>
          <a:xfrm>
            <a:off x="1766656" y="363757"/>
            <a:ext cx="7143168"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Évaluation de la capacité cardiorespiratoire</a:t>
            </a:r>
            <a:endParaRPr dirty="0"/>
          </a:p>
        </p:txBody>
      </p:sp>
      <p:sp>
        <p:nvSpPr>
          <p:cNvPr id="184" name="Google Shape;184;p16"/>
          <p:cNvSpPr txBox="1"/>
          <p:nvPr/>
        </p:nvSpPr>
        <p:spPr>
          <a:xfrm>
            <a:off x="4089812" y="1671457"/>
            <a:ext cx="4764257" cy="3416400"/>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0"/>
              </a:spcBef>
              <a:spcAft>
                <a:spcPts val="0"/>
              </a:spcAft>
              <a:buClr>
                <a:srgbClr val="0D266D"/>
              </a:buClr>
              <a:buSzPts val="2200"/>
              <a:buFont typeface="Arial"/>
              <a:buNone/>
            </a:pPr>
            <a:r>
              <a:rPr lang="fr-CA" sz="2000" b="0" i="0" u="none" strike="noStrike" cap="none" dirty="0">
                <a:solidFill>
                  <a:srgbClr val="0D266D"/>
                </a:solidFill>
                <a:latin typeface="Arial"/>
                <a:ea typeface="Arial"/>
                <a:cs typeface="Arial"/>
                <a:sym typeface="Arial"/>
              </a:rPr>
              <a:t>Après discussion avec monsieur Paquet, vous planifiez l’évaluation de sa capacité cardiorespiratoire. Vous avez sélectionné le protocole de Bruce modifié, puisque c’est avec ce test cardiovasculaire que vous aviez évalué la capacité de monsieur Paquet la dernière fois.</a:t>
            </a:r>
            <a:endParaRPr sz="2000" b="0" i="0" u="none" strike="noStrike" cap="none" dirty="0">
              <a:solidFill>
                <a:srgbClr val="000000"/>
              </a:solidFill>
              <a:latin typeface="Arial"/>
              <a:ea typeface="Arial"/>
              <a:cs typeface="Arial"/>
              <a:sym typeface="Arial"/>
            </a:endParaRPr>
          </a:p>
          <a:p>
            <a:pPr marL="0" marR="0" lvl="0" indent="0" rtl="0">
              <a:lnSpc>
                <a:spcPct val="90000"/>
              </a:lnSpc>
              <a:spcBef>
                <a:spcPts val="0"/>
              </a:spcBef>
              <a:spcAft>
                <a:spcPts val="0"/>
              </a:spcAft>
              <a:buClr>
                <a:schemeClr val="dk1"/>
              </a:buClr>
              <a:buSzPts val="2200"/>
              <a:buFont typeface="Arial"/>
              <a:buNone/>
            </a:pPr>
            <a:endParaRPr sz="2000" b="0" i="0" u="none" strike="noStrike" cap="none" dirty="0">
              <a:solidFill>
                <a:srgbClr val="0D266D"/>
              </a:solidFill>
              <a:latin typeface="Arial"/>
              <a:ea typeface="Arial"/>
              <a:cs typeface="Arial"/>
              <a:sym typeface="Arial"/>
            </a:endParaRPr>
          </a:p>
          <a:p>
            <a:pPr marL="0" marR="0" lvl="0" indent="0" rtl="0">
              <a:lnSpc>
                <a:spcPct val="90000"/>
              </a:lnSpc>
              <a:spcBef>
                <a:spcPts val="0"/>
              </a:spcBef>
              <a:spcAft>
                <a:spcPts val="0"/>
              </a:spcAft>
              <a:buClr>
                <a:srgbClr val="0D266D"/>
              </a:buClr>
              <a:buSzPts val="2200"/>
              <a:buFont typeface="Arial"/>
              <a:buNone/>
            </a:pPr>
            <a:r>
              <a:rPr lang="fr-CA" sz="2000" b="1" i="0" u="none" strike="noStrike" cap="none" dirty="0">
                <a:solidFill>
                  <a:srgbClr val="0D266D"/>
                </a:solidFill>
                <a:latin typeface="Arial"/>
                <a:ea typeface="Arial"/>
                <a:cs typeface="Arial"/>
                <a:sym typeface="Arial"/>
              </a:rPr>
              <a:t>Des informations se cachent dans l’image suivante, cliquez sur les endroits indiqués afin d’y avoir accès.</a:t>
            </a:r>
            <a:endParaRPr sz="2000" b="0" i="0" u="none" strike="noStrike" cap="none" dirty="0">
              <a:solidFill>
                <a:srgbClr val="000000"/>
              </a:solidFill>
              <a:latin typeface="Arial"/>
              <a:ea typeface="Arial"/>
              <a:cs typeface="Arial"/>
              <a:sym typeface="Arial"/>
            </a:endParaRPr>
          </a:p>
          <a:p>
            <a:pPr marL="0" marR="0" lvl="0" indent="0" rtl="0">
              <a:lnSpc>
                <a:spcPct val="90000"/>
              </a:lnSpc>
              <a:spcBef>
                <a:spcPts val="0"/>
              </a:spcBef>
              <a:spcAft>
                <a:spcPts val="0"/>
              </a:spcAft>
              <a:buClr>
                <a:schemeClr val="dk1"/>
              </a:buClr>
              <a:buSzPts val="2200"/>
              <a:buFont typeface="Arial"/>
              <a:buNone/>
            </a:pPr>
            <a:endParaRPr sz="2000" b="0" i="0" u="none" strike="noStrike" cap="none" dirty="0">
              <a:solidFill>
                <a:srgbClr val="0D266D"/>
              </a:solidFill>
              <a:latin typeface="Arial"/>
              <a:ea typeface="Arial"/>
              <a:cs typeface="Arial"/>
              <a:sym typeface="Arial"/>
            </a:endParaRPr>
          </a:p>
        </p:txBody>
      </p:sp>
      <p:pic>
        <p:nvPicPr>
          <p:cNvPr id="3" name="Image 2">
            <a:extLst>
              <a:ext uri="{FF2B5EF4-FFF2-40B4-BE49-F238E27FC236}">
                <a16:creationId xmlns:a16="http://schemas.microsoft.com/office/drawing/2014/main" id="{8DB3ECEB-7352-902F-7C25-5E163F8DF483}"/>
              </a:ext>
            </a:extLst>
          </p:cNvPr>
          <p:cNvPicPr>
            <a:picLocks noChangeAspect="1"/>
          </p:cNvPicPr>
          <p:nvPr/>
        </p:nvPicPr>
        <p:blipFill>
          <a:blip r:embed="rId3"/>
          <a:stretch>
            <a:fillRect/>
          </a:stretch>
        </p:blipFill>
        <p:spPr>
          <a:xfrm>
            <a:off x="492577" y="1671457"/>
            <a:ext cx="3404955" cy="454135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1" name="Google Shape;191;p17"/>
          <p:cNvSpPr txBox="1"/>
          <p:nvPr/>
        </p:nvSpPr>
        <p:spPr>
          <a:xfrm>
            <a:off x="1439294" y="3884379"/>
            <a:ext cx="6157505" cy="1298882"/>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fr-CA" sz="1800" b="1" i="0" u="none" strike="noStrike" cap="none" dirty="0">
                <a:solidFill>
                  <a:srgbClr val="0D266D"/>
                </a:solidFill>
                <a:latin typeface="Arial"/>
                <a:ea typeface="Arial"/>
                <a:cs typeface="Arial"/>
                <a:sym typeface="Arial"/>
              </a:rPr>
              <a:t>Protocole utilisé : 	</a:t>
            </a:r>
            <a:r>
              <a:rPr lang="fr-CA" sz="1800" b="0" i="0" u="none" strike="noStrike" cap="none" dirty="0">
                <a:solidFill>
                  <a:srgbClr val="0D266D"/>
                </a:solidFill>
                <a:latin typeface="Arial"/>
                <a:ea typeface="Arial"/>
                <a:cs typeface="Arial"/>
                <a:sym typeface="Arial"/>
              </a:rPr>
              <a:t>Bruce modifié</a:t>
            </a:r>
            <a:endParaRPr sz="1800" b="0" i="0" u="none" strike="noStrike" cap="none" dirty="0">
              <a:solidFill>
                <a:schemeClr val="dk1"/>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fr-CA" sz="1800" b="1" i="0" u="none" strike="noStrike" cap="none" dirty="0" err="1">
                <a:solidFill>
                  <a:srgbClr val="0D266D"/>
                </a:solidFill>
                <a:latin typeface="Arial"/>
                <a:ea typeface="Arial"/>
                <a:cs typeface="Arial"/>
                <a:sym typeface="Arial"/>
              </a:rPr>
              <a:t>FC</a:t>
            </a:r>
            <a:r>
              <a:rPr lang="fr-CA" sz="1800" b="1" i="0" u="none" strike="noStrike" cap="none" baseline="-25000" dirty="0" err="1">
                <a:solidFill>
                  <a:srgbClr val="0D266D"/>
                </a:solidFill>
                <a:latin typeface="Arial"/>
                <a:ea typeface="Arial"/>
                <a:cs typeface="Arial"/>
                <a:sym typeface="Arial"/>
              </a:rPr>
              <a:t>repos</a:t>
            </a:r>
            <a:r>
              <a:rPr lang="fr-CA" sz="1800" b="1" i="0" u="none" strike="noStrike" cap="none" dirty="0">
                <a:solidFill>
                  <a:srgbClr val="0D266D"/>
                </a:solidFill>
                <a:latin typeface="Arial"/>
                <a:ea typeface="Arial"/>
                <a:cs typeface="Arial"/>
                <a:sym typeface="Arial"/>
              </a:rPr>
              <a:t> : </a:t>
            </a:r>
            <a:r>
              <a:rPr lang="fr-CA" sz="1800" b="0" i="0" u="none" strike="noStrike" cap="none" dirty="0">
                <a:solidFill>
                  <a:srgbClr val="0D266D"/>
                </a:solidFill>
                <a:latin typeface="Arial"/>
                <a:ea typeface="Arial"/>
                <a:cs typeface="Arial"/>
                <a:sym typeface="Arial"/>
              </a:rPr>
              <a:t>72 BPM </a:t>
            </a:r>
            <a:r>
              <a:rPr lang="fr-CA" sz="1800" b="0" i="0" u="none" strike="noStrike" cap="none" dirty="0">
                <a:solidFill>
                  <a:srgbClr val="215E99"/>
                </a:solidFill>
                <a:latin typeface="Arial"/>
                <a:ea typeface="Arial"/>
                <a:cs typeface="Arial"/>
                <a:sym typeface="Arial"/>
              </a:rPr>
              <a:t>		</a:t>
            </a:r>
            <a:r>
              <a:rPr lang="fr-CA" sz="1800" b="1" i="0" u="none" strike="noStrike" cap="none" dirty="0" err="1">
                <a:solidFill>
                  <a:srgbClr val="0D266D"/>
                </a:solidFill>
                <a:latin typeface="Arial"/>
                <a:ea typeface="Arial"/>
                <a:cs typeface="Arial"/>
                <a:sym typeface="Arial"/>
              </a:rPr>
              <a:t>TA</a:t>
            </a:r>
            <a:r>
              <a:rPr lang="fr-CA" sz="1800" b="1" i="0" u="none" strike="noStrike" cap="none" baseline="-25000" dirty="0" err="1">
                <a:solidFill>
                  <a:srgbClr val="0D266D"/>
                </a:solidFill>
                <a:latin typeface="Arial"/>
                <a:ea typeface="Arial"/>
                <a:cs typeface="Arial"/>
                <a:sym typeface="Arial"/>
              </a:rPr>
              <a:t>repos</a:t>
            </a:r>
            <a:r>
              <a:rPr lang="fr-CA" sz="1800" b="1" i="0" u="none" strike="noStrike" cap="none" dirty="0">
                <a:solidFill>
                  <a:srgbClr val="0D266D"/>
                </a:solidFill>
                <a:latin typeface="Arial"/>
                <a:ea typeface="Arial"/>
                <a:cs typeface="Arial"/>
                <a:sym typeface="Arial"/>
              </a:rPr>
              <a:t> : </a:t>
            </a:r>
            <a:r>
              <a:rPr lang="fr-CA" sz="1800" b="0" i="0" u="none" strike="noStrike" cap="none" dirty="0">
                <a:solidFill>
                  <a:srgbClr val="0D266D"/>
                </a:solidFill>
                <a:latin typeface="Arial"/>
                <a:ea typeface="Arial"/>
                <a:cs typeface="Arial"/>
                <a:sym typeface="Arial"/>
              </a:rPr>
              <a:t>122 / 78 mm Hg</a:t>
            </a:r>
            <a:endParaRPr sz="1800" b="0" i="0" u="none" strike="noStrike" cap="none" dirty="0">
              <a:solidFill>
                <a:schemeClr val="dk1"/>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fr-CA" sz="1800" b="1" i="0" u="none" strike="noStrike" cap="none" dirty="0" err="1">
                <a:solidFill>
                  <a:srgbClr val="0D266D"/>
                </a:solidFill>
                <a:latin typeface="Arial"/>
                <a:ea typeface="Arial"/>
                <a:cs typeface="Arial"/>
                <a:sym typeface="Arial"/>
              </a:rPr>
              <a:t>FC</a:t>
            </a:r>
            <a:r>
              <a:rPr lang="fr-CA" sz="1800" b="1" i="0" u="none" strike="noStrike" cap="none" baseline="-25000" dirty="0" err="1">
                <a:solidFill>
                  <a:srgbClr val="0D266D"/>
                </a:solidFill>
                <a:latin typeface="Arial"/>
                <a:ea typeface="Arial"/>
                <a:cs typeface="Arial"/>
                <a:sym typeface="Arial"/>
              </a:rPr>
              <a:t>max</a:t>
            </a:r>
            <a:r>
              <a:rPr lang="fr-CA" sz="1800" b="1" i="0" u="none" strike="noStrike" cap="none" dirty="0">
                <a:solidFill>
                  <a:srgbClr val="0D266D"/>
                </a:solidFill>
                <a:latin typeface="Arial"/>
                <a:ea typeface="Arial"/>
                <a:cs typeface="Arial"/>
                <a:sym typeface="Arial"/>
              </a:rPr>
              <a:t> : </a:t>
            </a:r>
            <a:r>
              <a:rPr lang="fr-CA" sz="1800" b="0" i="0" u="none" strike="noStrike" cap="none" dirty="0">
                <a:solidFill>
                  <a:srgbClr val="0D266D"/>
                </a:solidFill>
                <a:latin typeface="Arial"/>
                <a:ea typeface="Arial"/>
                <a:cs typeface="Arial"/>
                <a:sym typeface="Arial"/>
              </a:rPr>
              <a:t>163 BPM</a:t>
            </a:r>
            <a:r>
              <a:rPr lang="fr-CA" sz="1800" b="0" i="0" u="none" strike="noStrike" cap="none" dirty="0">
                <a:solidFill>
                  <a:srgbClr val="215E99"/>
                </a:solidFill>
                <a:latin typeface="Arial"/>
                <a:ea typeface="Arial"/>
                <a:cs typeface="Arial"/>
                <a:sym typeface="Arial"/>
              </a:rPr>
              <a:t>		</a:t>
            </a:r>
            <a:r>
              <a:rPr lang="fr-CA" sz="1800" b="1" i="0" u="none" strike="noStrike" cap="none" dirty="0">
                <a:solidFill>
                  <a:srgbClr val="0D266D"/>
                </a:solidFill>
                <a:latin typeface="Arial"/>
                <a:ea typeface="Arial"/>
                <a:cs typeface="Arial"/>
                <a:sym typeface="Arial"/>
              </a:rPr>
              <a:t>85 % </a:t>
            </a:r>
            <a:r>
              <a:rPr lang="fr-CA" sz="1800" b="1" i="0" u="none" strike="noStrike" cap="none" dirty="0" err="1">
                <a:solidFill>
                  <a:srgbClr val="0D266D"/>
                </a:solidFill>
                <a:latin typeface="Arial"/>
                <a:ea typeface="Arial"/>
                <a:cs typeface="Arial"/>
                <a:sym typeface="Arial"/>
              </a:rPr>
              <a:t>FC</a:t>
            </a:r>
            <a:r>
              <a:rPr lang="fr-CA" sz="1800" b="1" i="0" u="none" strike="noStrike" cap="none" baseline="-25000" dirty="0" err="1">
                <a:solidFill>
                  <a:srgbClr val="0D266D"/>
                </a:solidFill>
                <a:latin typeface="Arial"/>
                <a:ea typeface="Arial"/>
                <a:cs typeface="Arial"/>
                <a:sym typeface="Arial"/>
              </a:rPr>
              <a:t>max</a:t>
            </a:r>
            <a:r>
              <a:rPr lang="fr-CA" sz="1800" b="1" i="0" u="none" strike="noStrike" cap="none" dirty="0">
                <a:solidFill>
                  <a:schemeClr val="dk1"/>
                </a:solidFill>
                <a:latin typeface="Arial"/>
                <a:ea typeface="Arial"/>
                <a:cs typeface="Arial"/>
                <a:sym typeface="Arial"/>
              </a:rPr>
              <a:t> : </a:t>
            </a:r>
            <a:r>
              <a:rPr lang="fr-CA" sz="1800" b="0" i="0" u="none" strike="noStrike" cap="none" dirty="0">
                <a:solidFill>
                  <a:srgbClr val="0D266D"/>
                </a:solidFill>
                <a:latin typeface="Arial"/>
                <a:ea typeface="Arial"/>
                <a:cs typeface="Arial"/>
                <a:sym typeface="Arial"/>
              </a:rPr>
              <a:t>139 BPM</a:t>
            </a:r>
            <a:endParaRPr sz="1800" b="0" i="0" u="none" strike="noStrike" cap="none" dirty="0">
              <a:solidFill>
                <a:srgbClr val="0D266D"/>
              </a:solidFill>
              <a:latin typeface="Arial"/>
              <a:ea typeface="Arial"/>
              <a:cs typeface="Arial"/>
              <a:sym typeface="Arial"/>
            </a:endParaRPr>
          </a:p>
        </p:txBody>
      </p:sp>
      <p:graphicFrame>
        <p:nvGraphicFramePr>
          <p:cNvPr id="192" name="Google Shape;192;p17"/>
          <p:cNvGraphicFramePr/>
          <p:nvPr>
            <p:extLst>
              <p:ext uri="{D42A27DB-BD31-4B8C-83A1-F6EECF244321}">
                <p14:modId xmlns:p14="http://schemas.microsoft.com/office/powerpoint/2010/main" val="699291576"/>
              </p:ext>
            </p:extLst>
          </p:nvPr>
        </p:nvGraphicFramePr>
        <p:xfrm>
          <a:off x="1439294" y="1389808"/>
          <a:ext cx="6265400" cy="2225100"/>
        </p:xfrm>
        <a:graphic>
          <a:graphicData uri="http://schemas.openxmlformats.org/drawingml/2006/table">
            <a:tbl>
              <a:tblPr firstRow="1" bandRow="1">
                <a:noFill/>
                <a:tableStyleId>{84E9AC6F-6DAC-469E-891B-EAA9378C8B46}</a:tableStyleId>
              </a:tblPr>
              <a:tblGrid>
                <a:gridCol w="4374900">
                  <a:extLst>
                    <a:ext uri="{9D8B030D-6E8A-4147-A177-3AD203B41FA5}">
                      <a16:colId xmlns:a16="http://schemas.microsoft.com/office/drawing/2014/main" val="20000"/>
                    </a:ext>
                  </a:extLst>
                </a:gridCol>
                <a:gridCol w="18905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D266D"/>
                        </a:buClr>
                        <a:buSzPts val="1800"/>
                        <a:buFont typeface="Arial"/>
                        <a:buNone/>
                      </a:pPr>
                      <a:r>
                        <a:rPr lang="fr-CA" sz="1800" b="0" i="0" u="none" strike="noStrike" cap="none">
                          <a:solidFill>
                            <a:srgbClr val="0D266D"/>
                          </a:solidFill>
                        </a:rPr>
                        <a:t>Âge (années)</a:t>
                      </a:r>
                      <a:endParaRPr sz="1400" u="none" strike="noStrike" cap="none"/>
                    </a:p>
                  </a:txBody>
                  <a:tcPr marL="91450" marR="91450" marT="45725" marB="45725">
                    <a:lnT w="9525" cap="flat" cmpd="sng">
                      <a:solidFill>
                        <a:srgbClr val="000000">
                          <a:alpha val="0"/>
                        </a:srgbClr>
                      </a:solidFill>
                      <a:prstDash val="solid"/>
                      <a:round/>
                      <a:headEnd type="none" w="sm" len="sm"/>
                      <a:tailEnd type="none" w="sm" len="sm"/>
                    </a:lnT>
                    <a:solidFill>
                      <a:srgbClr val="CAE7F5">
                        <a:alpha val="49411"/>
                      </a:srgb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63</a:t>
                      </a:r>
                      <a:endParaRPr sz="1800" u="none" strike="noStrike" cap="none" dirty="0">
                        <a:solidFill>
                          <a:srgbClr val="0D266D"/>
                        </a:solidFill>
                      </a:endParaRPr>
                    </a:p>
                  </a:txBody>
                  <a:tcPr marL="91450" marR="91450" marT="45725" marB="45725">
                    <a:lnT w="9525" cap="flat" cmpd="sng">
                      <a:solidFill>
                        <a:srgbClr val="000000">
                          <a:alpha val="0"/>
                        </a:srgbClr>
                      </a:solidFill>
                      <a:prstDash val="solid"/>
                      <a:round/>
                      <a:headEnd type="none" w="sm" len="sm"/>
                      <a:tailEnd type="none" w="sm" len="sm"/>
                    </a:lnT>
                    <a:solidFill>
                      <a:srgbClr val="CAE7F5">
                        <a:alpha val="49411"/>
                      </a:srgbClr>
                    </a:solidFill>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D266D"/>
                        </a:buClr>
                        <a:buSzPts val="1800"/>
                        <a:buFont typeface="Arial"/>
                        <a:buNone/>
                      </a:pPr>
                      <a:r>
                        <a:rPr lang="fr-CA" sz="1800" b="0" i="0" u="none" strike="noStrike" cap="none" dirty="0">
                          <a:solidFill>
                            <a:srgbClr val="0D266D"/>
                          </a:solidFill>
                        </a:rPr>
                        <a:t>Poids (kg)</a:t>
                      </a:r>
                      <a:endParaRPr sz="1400" u="none" strike="noStrike" cap="none" dirty="0"/>
                    </a:p>
                  </a:txBody>
                  <a:tcPr marL="91450" marR="91450" marT="45725" marB="45725">
                    <a:solidFill>
                      <a:srgbClr val="CAE7F5">
                        <a:alpha val="49411"/>
                      </a:srgb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95,0</a:t>
                      </a:r>
                      <a:endParaRPr sz="1800" u="none" strike="noStrike" cap="none" dirty="0">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D266D"/>
                        </a:buClr>
                        <a:buSzPts val="1800"/>
                        <a:buFont typeface="Arial"/>
                        <a:buNone/>
                      </a:pPr>
                      <a:r>
                        <a:rPr lang="fr-CA" sz="1800" b="0" i="0" u="none" strike="noStrike" cap="none">
                          <a:solidFill>
                            <a:srgbClr val="0D266D"/>
                          </a:solidFill>
                        </a:rPr>
                        <a:t>Taille (m)</a:t>
                      </a:r>
                      <a:endParaRPr sz="1400" u="none" strike="noStrike" cap="none"/>
                    </a:p>
                  </a:txBody>
                  <a:tcPr marL="91450" marR="91450" marT="45725" marB="45725">
                    <a:solidFill>
                      <a:srgbClr val="CAE7F5">
                        <a:alpha val="49411"/>
                      </a:srgb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1,64</a:t>
                      </a:r>
                      <a:endParaRPr sz="1800" u="none" strike="noStrike" cap="none" dirty="0">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D266D"/>
                        </a:buClr>
                        <a:buSzPts val="1800"/>
                        <a:buFont typeface="Arial"/>
                        <a:buNone/>
                      </a:pPr>
                      <a:r>
                        <a:rPr lang="fr-CA" sz="1800" b="0" i="0" u="none" strike="noStrike" cap="none">
                          <a:solidFill>
                            <a:srgbClr val="0D266D"/>
                          </a:solidFill>
                        </a:rPr>
                        <a:t>IMC (kg/m</a:t>
                      </a:r>
                      <a:r>
                        <a:rPr lang="fr-CA" sz="1800" b="0" i="0" u="none" strike="noStrike" cap="none" baseline="30000">
                          <a:solidFill>
                            <a:srgbClr val="0D266D"/>
                          </a:solidFill>
                        </a:rPr>
                        <a:t>2</a:t>
                      </a:r>
                      <a:r>
                        <a:rPr lang="fr-CA" sz="1800" b="0" i="0" u="none" strike="noStrike" cap="none">
                          <a:solidFill>
                            <a:srgbClr val="0D266D"/>
                          </a:solidFill>
                        </a:rPr>
                        <a:t>)</a:t>
                      </a:r>
                      <a:endParaRPr sz="1400" u="none" strike="noStrike" cap="none"/>
                    </a:p>
                  </a:txBody>
                  <a:tcPr marL="91450" marR="91450" marT="45725" marB="45725">
                    <a:solidFill>
                      <a:srgbClr val="CAE7F5">
                        <a:alpha val="49411"/>
                      </a:srgb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35,3</a:t>
                      </a:r>
                      <a:endParaRPr sz="1400" u="none" strike="noStrike" cap="none" dirty="0"/>
                    </a:p>
                  </a:txBody>
                  <a:tcPr marL="91450" marR="91450" marT="45725" marB="45725">
                    <a:solidFill>
                      <a:srgbClr val="CAE7F5">
                        <a:alpha val="49411"/>
                      </a:srgbClr>
                    </a:solidFill>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D266D"/>
                        </a:buClr>
                        <a:buSzPts val="1800"/>
                        <a:buFont typeface="Arial"/>
                        <a:buNone/>
                      </a:pPr>
                      <a:r>
                        <a:rPr lang="fr-CA" sz="1800" b="0" i="0" u="none" strike="noStrike" cap="none" dirty="0">
                          <a:solidFill>
                            <a:srgbClr val="0D266D"/>
                          </a:solidFill>
                        </a:rPr>
                        <a:t>Circonférence de la taille (cm)</a:t>
                      </a:r>
                      <a:endParaRPr sz="1400" u="none" strike="noStrike" cap="none" dirty="0"/>
                    </a:p>
                  </a:txBody>
                  <a:tcPr marL="91450" marR="91450" marT="45725" marB="45725">
                    <a:solidFill>
                      <a:srgbClr val="CAE7F5">
                        <a:alpha val="49411"/>
                      </a:srgb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fr-CA" sz="1800" b="1" u="none" strike="noStrike" cap="none" dirty="0">
                          <a:solidFill>
                            <a:srgbClr val="0D266D"/>
                          </a:solidFill>
                        </a:rPr>
                        <a:t>119,6</a:t>
                      </a:r>
                      <a:endParaRPr sz="1800" u="none" strike="noStrike" cap="none" dirty="0">
                        <a:solidFill>
                          <a:srgbClr val="0D266D"/>
                        </a:solidFill>
                      </a:endParaRPr>
                    </a:p>
                  </a:txBody>
                  <a:tcPr marL="91450" marR="91450" marT="45725" marB="45725">
                    <a:solidFill>
                      <a:srgbClr val="CAE7F5">
                        <a:alpha val="49411"/>
                      </a:srgbClr>
                    </a:solidFill>
                  </a:tcPr>
                </a:tc>
                <a:extLst>
                  <a:ext uri="{0D108BD9-81ED-4DB2-BD59-A6C34878D82A}">
                    <a16:rowId xmlns:a16="http://schemas.microsoft.com/office/drawing/2014/main" val="10005"/>
                  </a:ext>
                </a:extLst>
              </a:tr>
            </a:tbl>
          </a:graphicData>
        </a:graphic>
      </p:graphicFrame>
      <p:sp>
        <p:nvSpPr>
          <p:cNvPr id="193" name="Google Shape;193;p17"/>
          <p:cNvSpPr/>
          <p:nvPr/>
        </p:nvSpPr>
        <p:spPr>
          <a:xfrm>
            <a:off x="5936700" y="5452733"/>
            <a:ext cx="2780044" cy="733475"/>
          </a:xfrm>
          <a:prstGeom prst="round2DiagRect">
            <a:avLst>
              <a:gd name="adj1" fmla="val 16667"/>
              <a:gd name="adj2" fmla="val 0"/>
            </a:avLst>
          </a:prstGeom>
          <a:solidFill>
            <a:srgbClr val="CAE7F5"/>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highlight>
                <a:srgbClr val="CAE7F5"/>
              </a:highlight>
              <a:latin typeface="Arial"/>
              <a:ea typeface="Arial"/>
              <a:cs typeface="Arial"/>
              <a:sym typeface="Arial"/>
            </a:endParaRPr>
          </a:p>
        </p:txBody>
      </p:sp>
      <p:sp>
        <p:nvSpPr>
          <p:cNvPr id="194" name="Google Shape;194;p17"/>
          <p:cNvSpPr txBox="1"/>
          <p:nvPr/>
        </p:nvSpPr>
        <p:spPr>
          <a:xfrm>
            <a:off x="5945594" y="5453260"/>
            <a:ext cx="2780044" cy="733475"/>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rgbClr val="0D266D"/>
              </a:buClr>
              <a:buSzPts val="1800"/>
              <a:buFont typeface="Arial"/>
              <a:buNone/>
            </a:pPr>
            <a:r>
              <a:rPr lang="fr-CA" sz="1800" b="0" i="0" u="none" strike="noStrike" cap="none" dirty="0" err="1">
                <a:solidFill>
                  <a:srgbClr val="0D266D"/>
                </a:solidFill>
                <a:latin typeface="Arial"/>
                <a:ea typeface="Arial"/>
                <a:cs typeface="Arial"/>
                <a:sym typeface="Arial"/>
              </a:rPr>
              <a:t>FC</a:t>
            </a:r>
            <a:r>
              <a:rPr lang="fr-CA" sz="1800" b="0" i="0" u="none" strike="noStrike" cap="none" baseline="-25000" dirty="0" err="1">
                <a:solidFill>
                  <a:srgbClr val="0D266D"/>
                </a:solidFill>
                <a:latin typeface="Arial"/>
                <a:ea typeface="Arial"/>
                <a:cs typeface="Arial"/>
                <a:sym typeface="Arial"/>
              </a:rPr>
              <a:t>max</a:t>
            </a:r>
            <a:r>
              <a:rPr lang="fr-CA" sz="1800" b="0" i="0" u="none" strike="noStrike" cap="none" dirty="0">
                <a:solidFill>
                  <a:srgbClr val="0D266D"/>
                </a:solidFill>
                <a:latin typeface="Arial"/>
                <a:ea typeface="Arial"/>
                <a:cs typeface="Arial"/>
                <a:sym typeface="Arial"/>
              </a:rPr>
              <a:t> = 207 – (0,7 x âge)</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chemeClr val="dk1"/>
              </a:buClr>
              <a:buSzPts val="1800"/>
              <a:buFont typeface="Arial"/>
              <a:buNone/>
            </a:pPr>
            <a:endParaRPr sz="1800" b="0" i="0" u="none" strike="noStrike" cap="none" dirty="0">
              <a:solidFill>
                <a:schemeClr val="dk1"/>
              </a:solidFill>
              <a:latin typeface="Arial"/>
              <a:ea typeface="Arial"/>
              <a:cs typeface="Arial"/>
              <a:sym typeface="Arial"/>
            </a:endParaRPr>
          </a:p>
        </p:txBody>
      </p:sp>
      <p:sp>
        <p:nvSpPr>
          <p:cNvPr id="195" name="Google Shape;195;p17"/>
          <p:cNvSpPr txBox="1"/>
          <p:nvPr/>
        </p:nvSpPr>
        <p:spPr>
          <a:xfrm>
            <a:off x="1431342" y="1376003"/>
            <a:ext cx="67632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D266D"/>
              </a:buClr>
              <a:buSzPts val="1800"/>
              <a:buFont typeface="Arial"/>
              <a:buNone/>
            </a:pPr>
            <a:r>
              <a:rPr lang="fr-CA" sz="1800" b="1" i="0" u="none" strike="noStrike" cap="none" dirty="0">
                <a:solidFill>
                  <a:schemeClr val="bg1"/>
                </a:solidFill>
                <a:latin typeface="Aptos" panose="020B0004020202020204" pitchFamily="34" charset="0"/>
                <a:ea typeface="Arial"/>
                <a:cs typeface="Arial"/>
                <a:sym typeface="Arial"/>
              </a:rPr>
              <a:t>Mesures de repos et anthropométriques :</a:t>
            </a:r>
            <a:endParaRPr sz="1400" b="0" i="0" u="none" strike="noStrike" cap="none" dirty="0">
              <a:solidFill>
                <a:schemeClr val="bg1"/>
              </a:solidFill>
              <a:latin typeface="Aptos" panose="020B0004020202020204" pitchFamily="34" charset="0"/>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graphicFrame>
        <p:nvGraphicFramePr>
          <p:cNvPr id="201" name="Google Shape;201;p18"/>
          <p:cNvGraphicFramePr/>
          <p:nvPr/>
        </p:nvGraphicFramePr>
        <p:xfrm>
          <a:off x="282204" y="1757680"/>
          <a:ext cx="8634550" cy="4206360"/>
        </p:xfrm>
        <a:graphic>
          <a:graphicData uri="http://schemas.openxmlformats.org/drawingml/2006/table">
            <a:tbl>
              <a:tblPr firstRow="1" bandRow="1">
                <a:noFill/>
                <a:tableStyleId>{84E9AC6F-6DAC-469E-891B-EAA9378C8B46}</a:tableStyleId>
              </a:tblPr>
              <a:tblGrid>
                <a:gridCol w="795500">
                  <a:extLst>
                    <a:ext uri="{9D8B030D-6E8A-4147-A177-3AD203B41FA5}">
                      <a16:colId xmlns:a16="http://schemas.microsoft.com/office/drawing/2014/main" val="20000"/>
                    </a:ext>
                  </a:extLst>
                </a:gridCol>
                <a:gridCol w="847600">
                  <a:extLst>
                    <a:ext uri="{9D8B030D-6E8A-4147-A177-3AD203B41FA5}">
                      <a16:colId xmlns:a16="http://schemas.microsoft.com/office/drawing/2014/main" val="20001"/>
                    </a:ext>
                  </a:extLst>
                </a:gridCol>
                <a:gridCol w="757100">
                  <a:extLst>
                    <a:ext uri="{9D8B030D-6E8A-4147-A177-3AD203B41FA5}">
                      <a16:colId xmlns:a16="http://schemas.microsoft.com/office/drawing/2014/main" val="20002"/>
                    </a:ext>
                  </a:extLst>
                </a:gridCol>
                <a:gridCol w="650725">
                  <a:extLst>
                    <a:ext uri="{9D8B030D-6E8A-4147-A177-3AD203B41FA5}">
                      <a16:colId xmlns:a16="http://schemas.microsoft.com/office/drawing/2014/main" val="20003"/>
                    </a:ext>
                  </a:extLst>
                </a:gridCol>
                <a:gridCol w="304800">
                  <a:extLst>
                    <a:ext uri="{9D8B030D-6E8A-4147-A177-3AD203B41FA5}">
                      <a16:colId xmlns:a16="http://schemas.microsoft.com/office/drawing/2014/main" val="20004"/>
                    </a:ext>
                  </a:extLst>
                </a:gridCol>
                <a:gridCol w="550600">
                  <a:extLst>
                    <a:ext uri="{9D8B030D-6E8A-4147-A177-3AD203B41FA5}">
                      <a16:colId xmlns:a16="http://schemas.microsoft.com/office/drawing/2014/main" val="20005"/>
                    </a:ext>
                  </a:extLst>
                </a:gridCol>
                <a:gridCol w="521100">
                  <a:extLst>
                    <a:ext uri="{9D8B030D-6E8A-4147-A177-3AD203B41FA5}">
                      <a16:colId xmlns:a16="http://schemas.microsoft.com/office/drawing/2014/main" val="20006"/>
                    </a:ext>
                  </a:extLst>
                </a:gridCol>
                <a:gridCol w="277575">
                  <a:extLst>
                    <a:ext uri="{9D8B030D-6E8A-4147-A177-3AD203B41FA5}">
                      <a16:colId xmlns:a16="http://schemas.microsoft.com/office/drawing/2014/main" val="20007"/>
                    </a:ext>
                  </a:extLst>
                </a:gridCol>
                <a:gridCol w="754800">
                  <a:extLst>
                    <a:ext uri="{9D8B030D-6E8A-4147-A177-3AD203B41FA5}">
                      <a16:colId xmlns:a16="http://schemas.microsoft.com/office/drawing/2014/main" val="20008"/>
                    </a:ext>
                  </a:extLst>
                </a:gridCol>
                <a:gridCol w="875050">
                  <a:extLst>
                    <a:ext uri="{9D8B030D-6E8A-4147-A177-3AD203B41FA5}">
                      <a16:colId xmlns:a16="http://schemas.microsoft.com/office/drawing/2014/main" val="20009"/>
                    </a:ext>
                  </a:extLst>
                </a:gridCol>
                <a:gridCol w="747250">
                  <a:extLst>
                    <a:ext uri="{9D8B030D-6E8A-4147-A177-3AD203B41FA5}">
                      <a16:colId xmlns:a16="http://schemas.microsoft.com/office/drawing/2014/main" val="20010"/>
                    </a:ext>
                  </a:extLst>
                </a:gridCol>
                <a:gridCol w="1552450">
                  <a:extLst>
                    <a:ext uri="{9D8B030D-6E8A-4147-A177-3AD203B41FA5}">
                      <a16:colId xmlns:a16="http://schemas.microsoft.com/office/drawing/2014/main" val="20011"/>
                    </a:ext>
                  </a:extLst>
                </a:gridCol>
              </a:tblGrid>
              <a:tr h="273625">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Paliers</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Vitesse (km/h)</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Pente (%)</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gridSpan="6">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dirty="0">
                          <a:solidFill>
                            <a:schemeClr val="lt1"/>
                          </a:solidFill>
                        </a:rPr>
                        <a:t>FC (BPM)</a:t>
                      </a:r>
                      <a:endParaRPr sz="1400" u="none" strike="noStrike" cap="none" dirty="0"/>
                    </a:p>
                  </a:txBody>
                  <a:tcPr marL="91450" marR="91450" marT="45725" marB="45725" anchor="ctr">
                    <a:lnB w="12700"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TA</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EPE</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solidFill>
                            <a:schemeClr val="lt1"/>
                          </a:solidFill>
                        </a:rPr>
                        <a:t>Signes</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extLst>
                  <a:ext uri="{0D108BD9-81ED-4DB2-BD59-A6C34878D82A}">
                    <a16:rowId xmlns:a16="http://schemas.microsoft.com/office/drawing/2014/main" val="10000"/>
                  </a:ext>
                </a:extLst>
              </a:tr>
              <a:tr h="273625">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1 min</a:t>
                      </a:r>
                      <a:endParaRPr sz="1400" u="none" strike="noStrike" cap="none"/>
                    </a:p>
                  </a:txBody>
                  <a:tcPr marL="91450" marR="91450" marT="45725" marB="45725" anchor="ctr">
                    <a:lnL w="12700" cap="flat" cmpd="sng">
                      <a:solidFill>
                        <a:schemeClr val="lt1"/>
                      </a:solidFill>
                      <a:prstDash val="solid"/>
                      <a:round/>
                      <a:headEnd type="none" w="sm" len="sm"/>
                      <a:tailEnd type="none" w="sm" len="sm"/>
                    </a:lnL>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2 min</a:t>
                      </a:r>
                      <a:endParaRPr sz="1400" u="none" strike="noStrike" cap="none"/>
                    </a:p>
                  </a:txBody>
                  <a:tcPr marL="91450" marR="91450" marT="45725" marB="45725" anchor="ctr">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3 min</a:t>
                      </a:r>
                      <a:endParaRPr sz="1400" u="none" strike="noStrike" cap="none">
                        <a:solidFill>
                          <a:schemeClr val="lt1"/>
                        </a:solidFill>
                      </a:endParaRPr>
                    </a:p>
                  </a:txBody>
                  <a:tcPr marL="91450" marR="91450" marT="45725" marB="45725" anchor="ctr">
                    <a:lnL w="12700" cap="flat" cmpd="sng">
                      <a:solidFill>
                        <a:schemeClr val="lt1"/>
                      </a:solidFill>
                      <a:prstDash val="solid"/>
                      <a:round/>
                      <a:headEnd type="none" w="sm" len="sm"/>
                      <a:tailEnd type="none" w="sm" len="sm"/>
                    </a:lnL>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4 min</a:t>
                      </a:r>
                      <a:endParaRPr sz="1800" u="none" strike="noStrike" cap="none"/>
                    </a:p>
                  </a:txBody>
                  <a:tcPr marL="91450" marR="91450" marT="45725" marB="45725" anchor="ctr">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0001"/>
                  </a:ext>
                </a:extLst>
              </a:tr>
              <a:tr h="298500">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2,7</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0</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88</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92</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96</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a:t>
                      </a:r>
                      <a:endParaRPr sz="18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134/80</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12/20</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RAS</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CAE7F5"/>
                    </a:solidFill>
                  </a:tcPr>
                </a:tc>
                <a:extLst>
                  <a:ext uri="{0D108BD9-81ED-4DB2-BD59-A6C34878D82A}">
                    <a16:rowId xmlns:a16="http://schemas.microsoft.com/office/drawing/2014/main" val="10002"/>
                  </a:ext>
                </a:extLst>
              </a:tr>
              <a:tr h="298500">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2</a:t>
                      </a:r>
                      <a:endParaRPr sz="14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2,7</a:t>
                      </a:r>
                      <a:endParaRPr sz="14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5</a:t>
                      </a:r>
                      <a:endParaRPr sz="14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dirty="0"/>
                        <a:t>108</a:t>
                      </a:r>
                      <a:endParaRPr sz="1400" u="none" strike="noStrike" cap="none" dirty="0"/>
                    </a:p>
                  </a:txBody>
                  <a:tcPr marL="91450" marR="91450" marT="45725" marB="45725" anchor="ctr">
                    <a:solidFill>
                      <a:srgbClr val="CAE7F5"/>
                    </a:solidFill>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118</a:t>
                      </a:r>
                      <a:endParaRPr sz="1400" u="none" strike="noStrike" cap="none"/>
                    </a:p>
                  </a:txBody>
                  <a:tcPr marL="91450" marR="91450" marT="45725" marB="45725" anchor="ctr">
                    <a:solidFill>
                      <a:srgbClr val="CAE7F5"/>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120</a:t>
                      </a:r>
                      <a:endParaRPr sz="1400" u="none" strike="noStrike" cap="none"/>
                    </a:p>
                  </a:txBody>
                  <a:tcPr marL="91450" marR="91450" marT="45725" marB="45725" anchor="ctr">
                    <a:solidFill>
                      <a:srgbClr val="CAE7F5"/>
                    </a:solidFill>
                  </a:tcPr>
                </a:tc>
                <a:tc h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a:t>
                      </a:r>
                      <a:endParaRPr sz="18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146/82</a:t>
                      </a:r>
                      <a:endParaRPr sz="14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15/20</a:t>
                      </a:r>
                      <a:endParaRPr sz="1400" u="none" strike="noStrike" cap="none"/>
                    </a:p>
                  </a:txBody>
                  <a:tcPr marL="91450" marR="91450" marT="45725" marB="45725" anchor="ctr">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dirty="0"/>
                        <a:t>Légères crampes à l’estomac </a:t>
                      </a:r>
                      <a:endParaRPr sz="1400" u="none" strike="noStrike" cap="none" dirty="0"/>
                    </a:p>
                    <a:p>
                      <a:pPr marL="0" marR="0" lvl="0" indent="0" algn="ctr" rtl="0">
                        <a:lnSpc>
                          <a:spcPct val="100000"/>
                        </a:lnSpc>
                        <a:spcBef>
                          <a:spcPts val="0"/>
                        </a:spcBef>
                        <a:spcAft>
                          <a:spcPts val="0"/>
                        </a:spcAft>
                        <a:buClr>
                          <a:srgbClr val="000000"/>
                        </a:buClr>
                        <a:buSzPts val="1400"/>
                        <a:buFont typeface="Arial"/>
                        <a:buNone/>
                      </a:pPr>
                      <a:r>
                        <a:rPr lang="fr-CA" sz="1400" u="none" strike="noStrike" cap="none" dirty="0"/>
                        <a:t>(1/10)</a:t>
                      </a:r>
                      <a:endParaRPr sz="1400" u="none" strike="noStrike" cap="none" dirty="0"/>
                    </a:p>
                  </a:txBody>
                  <a:tcPr marL="91450" marR="91450" marT="45725" marB="45725" anchor="ctr">
                    <a:solidFill>
                      <a:srgbClr val="CAE7F5"/>
                    </a:solidFill>
                  </a:tcPr>
                </a:tc>
                <a:extLst>
                  <a:ext uri="{0D108BD9-81ED-4DB2-BD59-A6C34878D82A}">
                    <a16:rowId xmlns:a16="http://schemas.microsoft.com/office/drawing/2014/main" val="10003"/>
                  </a:ext>
                </a:extLst>
              </a:tr>
              <a:tr h="298500">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3</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2,7</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10</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137</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140</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CAE7F5"/>
                    </a:solidFill>
                  </a:tcPr>
                </a:tc>
                <a:extLst>
                  <a:ext uri="{0D108BD9-81ED-4DB2-BD59-A6C34878D82A}">
                    <a16:rowId xmlns:a16="http://schemas.microsoft.com/office/drawing/2014/main" val="10004"/>
                  </a:ext>
                </a:extLst>
              </a:tr>
              <a:tr h="298500">
                <a:tc rowSpan="2" gridSpan="3">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Retour au calme</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hMerge="1">
                  <a:txBody>
                    <a:bodyPr/>
                    <a:lstStyle/>
                    <a:p>
                      <a:endParaRPr lang="fr-FR"/>
                    </a:p>
                  </a:txBody>
                  <a:tcPr/>
                </a:tc>
                <a:tc rowSpan="2" hMerge="1">
                  <a:txBody>
                    <a:bodyPr/>
                    <a:lstStyle/>
                    <a:p>
                      <a:endParaRPr lang="fr-FR"/>
                    </a:p>
                  </a:txBody>
                  <a:tcPr/>
                </a:tc>
                <a:tc gridSpan="6">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FC (BPM)</a:t>
                      </a:r>
                      <a:endParaRPr sz="1400" u="none" strike="noStrike" cap="none"/>
                    </a:p>
                  </a:txBody>
                  <a:tcPr marL="91450" marR="91450" marT="45725" marB="45725" anchor="ctr">
                    <a:lnT w="28575" cap="flat" cmpd="sng">
                      <a:solidFill>
                        <a:schemeClr val="lt1"/>
                      </a:solidFill>
                      <a:prstDash val="solid"/>
                      <a:round/>
                      <a:headEnd type="none" w="sm" len="sm"/>
                      <a:tailEnd type="none" w="sm" len="sm"/>
                    </a:lnT>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TA</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EPE</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Signes</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extLst>
                  <a:ext uri="{0D108BD9-81ED-4DB2-BD59-A6C34878D82A}">
                    <a16:rowId xmlns:a16="http://schemas.microsoft.com/office/drawing/2014/main" val="10005"/>
                  </a:ext>
                </a:extLst>
              </a:tr>
              <a:tr h="177800">
                <a:tc gridSpan="3" vMerge="1">
                  <a:txBody>
                    <a:bodyPr/>
                    <a:lstStyle/>
                    <a:p>
                      <a:endParaRPr lang="fr-FR"/>
                    </a:p>
                  </a:txBody>
                  <a:tcPr/>
                </a:tc>
                <a:tc hMerge="1" vMerge="1">
                  <a:txBody>
                    <a:bodyPr/>
                    <a:lstStyle/>
                    <a:p>
                      <a:endParaRPr lang="fr-FR"/>
                    </a:p>
                  </a:txBody>
                  <a:tcPr/>
                </a:tc>
                <a:tc hMerge="1" v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1 min</a:t>
                      </a:r>
                      <a:endParaRPr sz="14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2 min</a:t>
                      </a:r>
                      <a:endParaRPr sz="1800" b="1"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5 min</a:t>
                      </a:r>
                      <a:endParaRPr sz="1800" u="none" strike="noStrike" cap="none"/>
                    </a:p>
                  </a:txBody>
                  <a:tcPr marL="91450" marR="91450" marT="45725" marB="45725" anchor="ctr">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0006"/>
                  </a:ext>
                </a:extLst>
              </a:tr>
              <a:tr h="298500">
                <a:tc gridSpan="3">
                  <a:txBody>
                    <a:bodyPr/>
                    <a:lstStyle/>
                    <a:p>
                      <a:pPr marL="0" marR="0" lvl="0" indent="0" algn="ctr" rtl="0">
                        <a:lnSpc>
                          <a:spcPct val="100000"/>
                        </a:lnSpc>
                        <a:spcBef>
                          <a:spcPts val="0"/>
                        </a:spcBef>
                        <a:spcAft>
                          <a:spcPts val="0"/>
                        </a:spcAft>
                        <a:buClr>
                          <a:srgbClr val="000000"/>
                        </a:buClr>
                        <a:buSzPts val="1400"/>
                        <a:buFont typeface="Arial"/>
                        <a:buNone/>
                      </a:pPr>
                      <a:r>
                        <a:rPr lang="fr-CA" sz="1400" u="none" strike="noStrike" cap="none"/>
                        <a:t>Actif</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extLst>
                  <a:ext uri="{0D108BD9-81ED-4DB2-BD59-A6C34878D82A}">
                    <a16:rowId xmlns:a16="http://schemas.microsoft.com/office/drawing/2014/main" val="10007"/>
                  </a:ext>
                </a:extLst>
              </a:tr>
              <a:tr h="298500">
                <a:tc gridSpan="1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Raison d’arrêt du test</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298500">
                <a:tc gridSpan="12">
                  <a:txBody>
                    <a:bodyPr/>
                    <a:lstStyle/>
                    <a:p>
                      <a:pPr marL="0" marR="0" lvl="0" indent="0" algn="l" rtl="0">
                        <a:lnSpc>
                          <a:spcPct val="100000"/>
                        </a:lnSpc>
                        <a:spcBef>
                          <a:spcPts val="0"/>
                        </a:spcBef>
                        <a:spcAft>
                          <a:spcPts val="0"/>
                        </a:spcAft>
                        <a:buClr>
                          <a:schemeClr val="dk1"/>
                        </a:buClr>
                        <a:buSzPts val="1400"/>
                        <a:buFont typeface="Arial"/>
                        <a:buNone/>
                      </a:pPr>
                      <a:endParaRPr sz="1400" u="none" strike="noStrike" cap="none">
                        <a:solidFill>
                          <a:schemeClr val="dk1"/>
                        </a:solidFill>
                      </a:endParaRPr>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CAE7F5"/>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9"/>
                  </a:ext>
                </a:extLst>
              </a:tr>
              <a:tr h="298500">
                <a:tc gridSpan="12">
                  <a:txBody>
                    <a:bodyPr/>
                    <a:lstStyle/>
                    <a:p>
                      <a:pPr marL="0" marR="0" lvl="0" indent="0" algn="ctr" rtl="0">
                        <a:lnSpc>
                          <a:spcPct val="100000"/>
                        </a:lnSpc>
                        <a:spcBef>
                          <a:spcPts val="0"/>
                        </a:spcBef>
                        <a:spcAft>
                          <a:spcPts val="0"/>
                        </a:spcAft>
                        <a:buClr>
                          <a:srgbClr val="000000"/>
                        </a:buClr>
                        <a:buSzPts val="1400"/>
                        <a:buFont typeface="Arial"/>
                        <a:buNone/>
                      </a:pPr>
                      <a:r>
                        <a:rPr lang="fr-CA" sz="1400" b="1" u="none" strike="noStrike" cap="none">
                          <a:solidFill>
                            <a:schemeClr val="lt1"/>
                          </a:solidFill>
                        </a:rPr>
                        <a:t>Interprétation du test / Notes</a:t>
                      </a:r>
                      <a:endParaRPr sz="1400" u="none" strike="noStrike" cap="none"/>
                    </a:p>
                  </a:txBody>
                  <a:tcPr marL="91450" marR="91450" marT="45725" marB="45725" anchor="ct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0D266D"/>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0"/>
                  </a:ext>
                </a:extLst>
              </a:tr>
              <a:tr h="298500">
                <a:tc gridSpan="12">
                  <a:txBody>
                    <a:bodyPr/>
                    <a:lstStyle/>
                    <a:p>
                      <a:pPr marL="0" marR="0" lvl="0" indent="0" algn="l" rtl="0">
                        <a:lnSpc>
                          <a:spcPct val="100000"/>
                        </a:lnSpc>
                        <a:spcBef>
                          <a:spcPts val="0"/>
                        </a:spcBef>
                        <a:spcAft>
                          <a:spcPts val="0"/>
                        </a:spcAft>
                        <a:buClr>
                          <a:srgbClr val="000000"/>
                        </a:buClr>
                        <a:buSzPts val="1400"/>
                        <a:buFont typeface="Arial"/>
                        <a:buNone/>
                      </a:pPr>
                      <a:r>
                        <a:rPr lang="fr-CA" sz="1400" u="none" strike="noStrike" cap="none" dirty="0"/>
                        <a:t>Monsieur Paquet considère que ses crampes à l’estomac sont associées à son déjeuner. </a:t>
                      </a:r>
                      <a:endParaRPr sz="1400" u="none" strike="noStrike" cap="none" dirty="0"/>
                    </a:p>
                  </a:txBody>
                  <a:tcPr marL="91450" marR="91450" marT="45725" marB="45725" anchor="ctr">
                    <a:lnT w="28575" cap="flat" cmpd="sng">
                      <a:solidFill>
                        <a:schemeClr val="lt1"/>
                      </a:solidFill>
                      <a:prstDash val="solid"/>
                      <a:round/>
                      <a:headEnd type="none" w="sm" len="sm"/>
                      <a:tailEnd type="none" w="sm" len="sm"/>
                    </a:lnT>
                    <a:solidFill>
                      <a:srgbClr val="CAE7F5"/>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1"/>
                  </a:ext>
                </a:extLst>
              </a:tr>
            </a:tbl>
          </a:graphicData>
        </a:graphic>
      </p:graphicFrame>
      <p:sp>
        <p:nvSpPr>
          <p:cNvPr id="202" name="Google Shape;202;p18"/>
          <p:cNvSpPr txBox="1"/>
          <p:nvPr/>
        </p:nvSpPr>
        <p:spPr>
          <a:xfrm>
            <a:off x="188894" y="1322984"/>
            <a:ext cx="85206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D266D"/>
              </a:buClr>
              <a:buSzPts val="1800"/>
              <a:buFont typeface="Arial"/>
              <a:buNone/>
            </a:pPr>
            <a:r>
              <a:rPr lang="fr-CA" sz="1800" b="1" i="0" u="none" strike="noStrike" cap="none" dirty="0">
                <a:solidFill>
                  <a:srgbClr val="0D266D"/>
                </a:solidFill>
                <a:latin typeface="Arial"/>
                <a:ea typeface="Arial"/>
                <a:cs typeface="Arial"/>
                <a:sym typeface="Arial"/>
              </a:rPr>
              <a:t>Données recueillies lors de l’évaluation de la capacité cardiorespiratoire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8" name="Google Shape;208;p19"/>
          <p:cNvSpPr txBox="1">
            <a:spLocks noGrp="1"/>
          </p:cNvSpPr>
          <p:nvPr>
            <p:ph type="body" idx="1"/>
          </p:nvPr>
        </p:nvSpPr>
        <p:spPr>
          <a:xfrm>
            <a:off x="409212" y="1481882"/>
            <a:ext cx="8146500" cy="733475"/>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Pour alléger le scénario, nous avons seulement ciblé l’évaluation de la capacité cardiorespiratoire. </a:t>
            </a:r>
            <a:endParaRPr sz="26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Normalement, une évaluation de la condition physique complète permet d’évaluer d’autres paramètres (force musculaire, endurance musculaire, flexibilité, etc.), et ce, afin d’effectuer une prescription d’exercices complète. </a:t>
            </a:r>
            <a:endParaRPr sz="2600" i="0" u="none" strike="noStrike"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600" dirty="0">
              <a:solidFill>
                <a:schemeClr val="dk1"/>
              </a:solidFill>
              <a:latin typeface="Arial" panose="020B0604020202020204" pitchFamily="34" charset="0"/>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3">
          <a:extLst>
            <a:ext uri="{FF2B5EF4-FFF2-40B4-BE49-F238E27FC236}">
              <a16:creationId xmlns:a16="http://schemas.microsoft.com/office/drawing/2014/main" id="{336F9250-5643-4703-E8F1-51FD51B32038}"/>
            </a:ext>
          </a:extLst>
        </p:cNvPr>
        <p:cNvGrpSpPr/>
        <p:nvPr/>
      </p:nvGrpSpPr>
      <p:grpSpPr>
        <a:xfrm>
          <a:off x="0" y="0"/>
          <a:ext cx="0" cy="0"/>
          <a:chOff x="0" y="0"/>
          <a:chExt cx="0" cy="0"/>
        </a:xfrm>
      </p:grpSpPr>
      <p:sp>
        <p:nvSpPr>
          <p:cNvPr id="217" name="Google Shape;217;p20">
            <a:extLst>
              <a:ext uri="{FF2B5EF4-FFF2-40B4-BE49-F238E27FC236}">
                <a16:creationId xmlns:a16="http://schemas.microsoft.com/office/drawing/2014/main" id="{4963DBDC-0452-F00E-456C-5D2B1EDA9E01}"/>
              </a:ext>
            </a:extLst>
          </p:cNvPr>
          <p:cNvSpPr txBox="1">
            <a:spLocks noGrp="1"/>
          </p:cNvSpPr>
          <p:nvPr>
            <p:ph type="title"/>
          </p:nvPr>
        </p:nvSpPr>
        <p:spPr>
          <a:xfrm>
            <a:off x="1766656" y="363757"/>
            <a:ext cx="7098564"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Évaluation de la capacité cardiorespiratoire</a:t>
            </a:r>
            <a:endParaRPr dirty="0"/>
          </a:p>
        </p:txBody>
      </p:sp>
      <p:sp>
        <p:nvSpPr>
          <p:cNvPr id="216" name="Google Shape;216;p20">
            <a:extLst>
              <a:ext uri="{FF2B5EF4-FFF2-40B4-BE49-F238E27FC236}">
                <a16:creationId xmlns:a16="http://schemas.microsoft.com/office/drawing/2014/main" id="{E7FC2858-47B3-56A5-EEEA-F074242FF9BF}"/>
              </a:ext>
            </a:extLst>
          </p:cNvPr>
          <p:cNvSpPr txBox="1"/>
          <p:nvPr/>
        </p:nvSpPr>
        <p:spPr>
          <a:xfrm>
            <a:off x="590549" y="1721865"/>
            <a:ext cx="7995889" cy="1091646"/>
          </a:xfrm>
          <a:prstGeom prst="rect">
            <a:avLst/>
          </a:prstGeom>
          <a:noFill/>
          <a:ln>
            <a:noFill/>
          </a:ln>
        </p:spPr>
        <p:txBody>
          <a:bodyPr spcFirstLastPara="1" wrap="square" lIns="91425" tIns="45700" rIns="91425" bIns="45700" anchor="ctr" anchorCtr="0">
            <a:spAutoFit/>
          </a:bodyPr>
          <a:lstStyle/>
          <a:p>
            <a:pPr marL="0" marR="0" lvl="0" indent="0" rtl="0">
              <a:lnSpc>
                <a:spcPct val="90000"/>
              </a:lnSpc>
              <a:spcBef>
                <a:spcPts val="0"/>
              </a:spcBef>
              <a:spcAft>
                <a:spcPts val="0"/>
              </a:spcAft>
              <a:buClr>
                <a:srgbClr val="0D266D"/>
              </a:buClr>
              <a:buSzPts val="2400"/>
              <a:buFont typeface="Arial"/>
              <a:buNone/>
            </a:pPr>
            <a:r>
              <a:rPr lang="fr-CA" sz="2400" b="1" i="0" u="none" strike="noStrike" cap="none" dirty="0">
                <a:solidFill>
                  <a:srgbClr val="0D266D"/>
                </a:solidFill>
                <a:latin typeface="Arial"/>
                <a:ea typeface="Arial"/>
                <a:cs typeface="Arial"/>
                <a:sym typeface="Arial"/>
              </a:rPr>
              <a:t>Dans la vidéo suivante, nous nous situons à la troisième minute du palier 3 du test d’évaluation de la capacité cardiorespiratoire. </a:t>
            </a:r>
            <a:endParaRPr sz="1400" b="0" i="0" u="none" strike="noStrike" cap="none" dirty="0">
              <a:solidFill>
                <a:srgbClr val="000000"/>
              </a:solidFill>
              <a:latin typeface="Arial"/>
              <a:ea typeface="Arial"/>
              <a:cs typeface="Arial"/>
              <a:sym typeface="Arial"/>
            </a:endParaRPr>
          </a:p>
        </p:txBody>
      </p:sp>
      <p:sp>
        <p:nvSpPr>
          <p:cNvPr id="3" name="ZoneTexte 2">
            <a:extLst>
              <a:ext uri="{FF2B5EF4-FFF2-40B4-BE49-F238E27FC236}">
                <a16:creationId xmlns:a16="http://schemas.microsoft.com/office/drawing/2014/main" id="{2E806674-92D6-655F-409D-9215D429E162}"/>
              </a:ext>
            </a:extLst>
          </p:cNvPr>
          <p:cNvSpPr txBox="1"/>
          <p:nvPr/>
        </p:nvSpPr>
        <p:spPr>
          <a:xfrm>
            <a:off x="2855644" y="3156078"/>
            <a:ext cx="3181351" cy="1200329"/>
          </a:xfrm>
          <a:prstGeom prst="rect">
            <a:avLst/>
          </a:prstGeom>
          <a:noFill/>
        </p:spPr>
        <p:txBody>
          <a:bodyPr wrap="square" rtlCol="0">
            <a:spAutoFit/>
          </a:bodyPr>
          <a:lstStyle/>
          <a:p>
            <a:r>
              <a:rPr lang="fr-CA" dirty="0">
                <a:hlinkClick r:id="rId3"/>
              </a:rPr>
              <a:t>https://uqac.ca.panopto.com/Panopto/Pages/Viewer.aspx?id=b5b255ab-9774-49f3-bc36-b28800ddee9b</a:t>
            </a:r>
            <a:endParaRPr lang="fr-CA" dirty="0"/>
          </a:p>
        </p:txBody>
      </p:sp>
      <p:pic>
        <p:nvPicPr>
          <p:cNvPr id="4" name="Graphique 3">
            <a:extLst>
              <a:ext uri="{FF2B5EF4-FFF2-40B4-BE49-F238E27FC236}">
                <a16:creationId xmlns:a16="http://schemas.microsoft.com/office/drawing/2014/main" id="{AE97A459-A937-DC5D-F720-E21CDAF607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41267" y="3507481"/>
            <a:ext cx="3731765" cy="3459263"/>
          </a:xfrm>
          <a:prstGeom prst="rect">
            <a:avLst/>
          </a:prstGeom>
        </p:spPr>
      </p:pic>
    </p:spTree>
    <p:extLst>
      <p:ext uri="{BB962C8B-B14F-4D97-AF65-F5344CB8AC3E}">
        <p14:creationId xmlns:p14="http://schemas.microsoft.com/office/powerpoint/2010/main" val="2203490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4" name="Google Shape;74;p2"/>
          <p:cNvSpPr txBox="1"/>
          <p:nvPr/>
        </p:nvSpPr>
        <p:spPr>
          <a:xfrm>
            <a:off x="1929285" y="4220110"/>
            <a:ext cx="6783120" cy="129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CA" sz="1800" b="0" i="0" u="none" strike="noStrike" cap="none" dirty="0">
                <a:solidFill>
                  <a:srgbClr val="0D266D"/>
                </a:solidFill>
                <a:latin typeface="Arial"/>
                <a:ea typeface="Arial"/>
                <a:cs typeface="Arial"/>
                <a:sym typeface="Arial"/>
              </a:rPr>
              <a:t>Sauf indication contraire, ce manuel électronique « L’exercice et la maladie coronarienne </a:t>
            </a:r>
            <a:r>
              <a:rPr lang="fr-CA" sz="1800" b="0" i="0" u="none" strike="noStrike" cap="none" dirty="0" err="1">
                <a:solidFill>
                  <a:srgbClr val="0D266D"/>
                </a:solidFill>
                <a:latin typeface="Arial"/>
                <a:ea typeface="Arial"/>
                <a:cs typeface="Arial"/>
                <a:sym typeface="Arial"/>
              </a:rPr>
              <a:t>athérosclérotique</a:t>
            </a:r>
            <a:r>
              <a:rPr lang="fr-CA" sz="1800" b="0" i="0" u="none" strike="noStrike" cap="none" dirty="0">
                <a:solidFill>
                  <a:srgbClr val="0D266D"/>
                </a:solidFill>
                <a:latin typeface="Arial"/>
                <a:ea typeface="Arial"/>
                <a:cs typeface="Arial"/>
                <a:sym typeface="Arial"/>
              </a:rPr>
              <a:t> – Partie 1 », produit par Patricia Blackburn</a:t>
            </a:r>
            <a:r>
              <a:rPr lang="fr-CA" dirty="0">
                <a:solidFill>
                  <a:srgbClr val="0D266D"/>
                </a:solidFill>
                <a:latin typeface="Arial"/>
                <a:ea typeface="Arial"/>
                <a:cs typeface="Arial"/>
                <a:sym typeface="Arial"/>
              </a:rPr>
              <a:t> </a:t>
            </a:r>
            <a:r>
              <a:rPr lang="fr-CA" sz="1800" b="0" i="0" u="none" strike="noStrike" cap="none" dirty="0">
                <a:solidFill>
                  <a:srgbClr val="0D266D"/>
                </a:solidFill>
                <a:latin typeface="Arial"/>
                <a:ea typeface="Arial"/>
                <a:cs typeface="Arial"/>
                <a:sym typeface="Arial"/>
              </a:rPr>
              <a:t>est sous licence </a:t>
            </a:r>
            <a:r>
              <a:rPr lang="fr-CA" sz="1800" b="0" i="0" u="sng" strike="noStrike" cap="none" dirty="0">
                <a:solidFill>
                  <a:srgbClr val="0D266D"/>
                </a:solidFill>
                <a:latin typeface="Arial"/>
                <a:ea typeface="Arial"/>
                <a:cs typeface="Arial"/>
                <a:sym typeface="Arial"/>
                <a:hlinkClick r:id="rId3">
                  <a:extLst>
                    <a:ext uri="{A12FA001-AC4F-418D-AE19-62706E023703}">
                      <ahyp:hlinkClr xmlns:ahyp="http://schemas.microsoft.com/office/drawing/2018/hyperlinkcolor" val="tx"/>
                    </a:ext>
                  </a:extLst>
                </a:hlinkClick>
              </a:rPr>
              <a:t>CC-BY-NC-SA 4.0</a:t>
            </a:r>
            <a:r>
              <a:rPr lang="fr-CA" sz="1800" b="0" i="0" u="none" strike="noStrike" cap="none" dirty="0">
                <a:solidFill>
                  <a:srgbClr val="0D266D"/>
                </a:solidFill>
                <a:latin typeface="Arial"/>
                <a:ea typeface="Arial"/>
                <a:cs typeface="Arial"/>
                <a:sym typeface="Arial"/>
              </a:rPr>
              <a:t>.</a:t>
            </a:r>
            <a:endParaRPr sz="1800" b="0" i="0" u="none" strike="noStrike" cap="none" dirty="0">
              <a:solidFill>
                <a:srgbClr val="0D266D"/>
              </a:solidFill>
              <a:latin typeface="Arial"/>
              <a:ea typeface="Arial"/>
              <a:cs typeface="Arial"/>
              <a:sym typeface="Arial"/>
            </a:endParaRPr>
          </a:p>
        </p:txBody>
      </p:sp>
      <p:pic>
        <p:nvPicPr>
          <p:cNvPr id="75" name="Google Shape;75;p2" descr="Une image contenant Police, symbole, Graphique, capture d’écran&#10;&#10;Description générée automatiquement"/>
          <p:cNvPicPr preferRelativeResize="0"/>
          <p:nvPr/>
        </p:nvPicPr>
        <p:blipFill rotWithShape="1">
          <a:blip r:embed="rId4">
            <a:alphaModFix/>
          </a:blip>
          <a:srcRect/>
          <a:stretch/>
        </p:blipFill>
        <p:spPr>
          <a:xfrm>
            <a:off x="466186" y="4349243"/>
            <a:ext cx="1300470" cy="457196"/>
          </a:xfrm>
          <a:prstGeom prst="rect">
            <a:avLst/>
          </a:prstGeom>
          <a:noFill/>
          <a:ln>
            <a:noFill/>
          </a:ln>
        </p:spPr>
      </p:pic>
      <p:pic>
        <p:nvPicPr>
          <p:cNvPr id="76" name="Google Shape;76;p2" descr="Une image contenant texte, Graphique, Police, graphisme&#10;&#10;Description générée automatiquement"/>
          <p:cNvPicPr preferRelativeResize="0"/>
          <p:nvPr/>
        </p:nvPicPr>
        <p:blipFill rotWithShape="1">
          <a:blip r:embed="rId5">
            <a:alphaModFix/>
          </a:blip>
          <a:srcRect/>
          <a:stretch/>
        </p:blipFill>
        <p:spPr>
          <a:xfrm>
            <a:off x="1309456" y="2215931"/>
            <a:ext cx="3686995" cy="1168049"/>
          </a:xfrm>
          <a:prstGeom prst="rect">
            <a:avLst/>
          </a:prstGeom>
          <a:noFill/>
          <a:ln>
            <a:noFill/>
          </a:ln>
        </p:spPr>
      </p:pic>
      <p:pic>
        <p:nvPicPr>
          <p:cNvPr id="77" name="Google Shape;77;p2" descr="Une image contenant Police, Graphique, logo, typographie&#10;&#10;Description générée automatiquement"/>
          <p:cNvPicPr preferRelativeResize="0"/>
          <p:nvPr/>
        </p:nvPicPr>
        <p:blipFill rotWithShape="1">
          <a:blip r:embed="rId6">
            <a:alphaModFix/>
          </a:blip>
          <a:srcRect/>
          <a:stretch/>
        </p:blipFill>
        <p:spPr>
          <a:xfrm>
            <a:off x="5745045" y="2491981"/>
            <a:ext cx="2155938" cy="670241"/>
          </a:xfrm>
          <a:prstGeom prst="rect">
            <a:avLst/>
          </a:prstGeom>
          <a:noFill/>
          <a:ln>
            <a:noFill/>
          </a:ln>
        </p:spPr>
      </p:pic>
      <p:sp>
        <p:nvSpPr>
          <p:cNvPr id="20" name="Titre 19">
            <a:extLst>
              <a:ext uri="{FF2B5EF4-FFF2-40B4-BE49-F238E27FC236}">
                <a16:creationId xmlns:a16="http://schemas.microsoft.com/office/drawing/2014/main" id="{3FF2F560-BEDD-6BC8-9854-94E0D06C9D4E}"/>
              </a:ext>
            </a:extLst>
          </p:cNvPr>
          <p:cNvSpPr>
            <a:spLocks noGrp="1"/>
          </p:cNvSpPr>
          <p:nvPr>
            <p:ph type="title"/>
          </p:nvPr>
        </p:nvSpPr>
        <p:spPr/>
        <p:txBody>
          <a:bodyPr>
            <a:normAutofit/>
          </a:bodyPr>
          <a:lstStyle/>
          <a:p>
            <a:r>
              <a:rPr lang="fr-CA" dirty="0"/>
              <a:t>Conditions d’utilisation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1"/>
          <p:cNvSpPr txBox="1">
            <a:spLocks noGrp="1"/>
          </p:cNvSpPr>
          <p:nvPr>
            <p:ph type="title"/>
          </p:nvPr>
        </p:nvSpPr>
        <p:spPr>
          <a:xfrm>
            <a:off x="1766655" y="363757"/>
            <a:ext cx="6967769"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t>Évaluation de la capacité cardiorespiratoire</a:t>
            </a:r>
            <a:endParaRPr dirty="0"/>
          </a:p>
        </p:txBody>
      </p:sp>
      <p:sp>
        <p:nvSpPr>
          <p:cNvPr id="226" name="Google Shape;226;p21"/>
          <p:cNvSpPr txBox="1"/>
          <p:nvPr/>
        </p:nvSpPr>
        <p:spPr>
          <a:xfrm>
            <a:off x="466494" y="1488921"/>
            <a:ext cx="8201025" cy="4862829"/>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24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À ce stade, sélectionnez l’intervention appropriée </a:t>
            </a:r>
            <a:r>
              <a:rPr lang="fr-CA" sz="2400" b="1" dirty="0">
                <a:solidFill>
                  <a:srgbClr val="0D266D"/>
                </a:solidFill>
                <a:latin typeface="Arial" panose="020B0604020202020204" pitchFamily="34" charset="0"/>
                <a:cs typeface="Arial" panose="020B0604020202020204" pitchFamily="34" charset="0"/>
              </a:rPr>
              <a:t>pour</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monsieur Paquet.</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1800"/>
              <a:buFont typeface="Arial"/>
              <a:buNone/>
            </a:pPr>
            <a:r>
              <a:rPr lang="fr-CA" sz="1800" b="1" i="0" u="none" strike="noStrike" cap="none" dirty="0">
                <a:solidFill>
                  <a:srgbClr val="0D266D"/>
                </a:solidFill>
                <a:latin typeface="Arial" panose="020B0604020202020204" pitchFamily="34" charset="0"/>
                <a:ea typeface="Arial"/>
                <a:cs typeface="Arial" panose="020B0604020202020204" pitchFamily="34" charset="0"/>
                <a:sym typeface="Arial"/>
              </a:rPr>
              <a:t>1)</a:t>
            </a:r>
            <a:r>
              <a:rPr lang="fr-CA" sz="1800" b="0" i="0" u="none" strike="noStrike" cap="none" dirty="0">
                <a:solidFill>
                  <a:srgbClr val="0D266D"/>
                </a:solidFill>
                <a:latin typeface="Arial" panose="020B0604020202020204" pitchFamily="34" charset="0"/>
                <a:ea typeface="Arial"/>
                <a:cs typeface="Arial" panose="020B0604020202020204" pitchFamily="34" charset="0"/>
                <a:sym typeface="Arial"/>
              </a:rPr>
              <a:t> Vous décidez de poursuivre le test, étant donné que monsieur Paquet vous mentionne que les douleurs sont reliées à une mauvaise digestion. </a:t>
            </a:r>
            <a:endParaRPr sz="1800" b="0" i="0" u="none" strike="noStrike" cap="none" dirty="0">
              <a:solidFill>
                <a:srgbClr val="0D266D"/>
              </a:solidFill>
              <a:highlight>
                <a:srgbClr val="FFFF00"/>
              </a:highlight>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endParaRPr sz="1800" b="1"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r>
              <a:rPr lang="fr-CA" sz="1800" b="1" i="0" u="none" strike="noStrike" cap="none" dirty="0">
                <a:solidFill>
                  <a:srgbClr val="0D266D"/>
                </a:solidFill>
                <a:latin typeface="Arial" panose="020B0604020202020204" pitchFamily="34" charset="0"/>
                <a:ea typeface="Arial"/>
                <a:cs typeface="Arial" panose="020B0604020202020204" pitchFamily="34" charset="0"/>
                <a:sym typeface="Arial"/>
              </a:rPr>
              <a:t>2)</a:t>
            </a:r>
            <a:r>
              <a:rPr lang="fr-CA" sz="1800" b="0" i="0" u="none" strike="noStrike" cap="none" dirty="0">
                <a:solidFill>
                  <a:srgbClr val="0D266D"/>
                </a:solidFill>
                <a:latin typeface="Arial" panose="020B0604020202020204" pitchFamily="34" charset="0"/>
                <a:ea typeface="Arial"/>
                <a:cs typeface="Arial" panose="020B0604020202020204" pitchFamily="34" charset="0"/>
                <a:sym typeface="Arial"/>
              </a:rPr>
              <a:t> Vous décidez d’arrêter le test et vous demandez à monsieur Paquet de revenir le lendemain en lui disant de ne pas manger un repas trop copieux juste avant l’évaluation.</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endParaRPr sz="1800"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r>
              <a:rPr lang="fr-CA" sz="1800" b="1"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3)</a:t>
            </a:r>
            <a:r>
              <a:rPr lang="fr-CA" sz="18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 Vous décidez d’arrêter le test et moins de 2 minutes après la fin du test, la douleur n’est plus présente. Vous référez tout de même monsieur Paquet </a:t>
            </a:r>
            <a:r>
              <a:rPr lang="fr-CA" sz="1800" dirty="0">
                <a:solidFill>
                  <a:srgbClr val="0D266D"/>
                </a:solidFill>
                <a:highlight>
                  <a:srgbClr val="CAE7F5"/>
                </a:highlight>
                <a:latin typeface="Arial" panose="020B0604020202020204" pitchFamily="34" charset="0"/>
                <a:cs typeface="Arial" panose="020B0604020202020204" pitchFamily="34" charset="0"/>
              </a:rPr>
              <a:t>à l’</a:t>
            </a:r>
            <a:r>
              <a:rPr lang="fr-CA" sz="18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urgence, puisque cette douleur ne s’est jamais présentée auparavant.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endParaRPr sz="1800"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0"/>
              </a:spcBef>
              <a:spcAft>
                <a:spcPts val="0"/>
              </a:spcAft>
              <a:buClr>
                <a:srgbClr val="000000"/>
              </a:buClr>
              <a:buSzPts val="1800"/>
              <a:buFont typeface="Arial"/>
              <a:buNone/>
            </a:pPr>
            <a:r>
              <a:rPr lang="fr-CA" sz="1800" b="1" i="0" u="none" strike="noStrike" cap="none" dirty="0">
                <a:solidFill>
                  <a:srgbClr val="0D266D"/>
                </a:solidFill>
                <a:latin typeface="Arial" panose="020B0604020202020204" pitchFamily="34" charset="0"/>
                <a:ea typeface="Arial"/>
                <a:cs typeface="Arial" panose="020B0604020202020204" pitchFamily="34" charset="0"/>
                <a:sym typeface="Arial"/>
              </a:rPr>
              <a:t>4)</a:t>
            </a:r>
            <a:r>
              <a:rPr lang="fr-CA" sz="1800" b="0" i="0" u="none" strike="noStrike" cap="none" dirty="0">
                <a:solidFill>
                  <a:srgbClr val="0D266D"/>
                </a:solidFill>
                <a:latin typeface="Arial" panose="020B0604020202020204" pitchFamily="34" charset="0"/>
                <a:ea typeface="Arial"/>
                <a:cs typeface="Arial" panose="020B0604020202020204" pitchFamily="34" charset="0"/>
                <a:sym typeface="Arial"/>
              </a:rPr>
              <a:t> Vous expliquez à monsieur Paquet qu’il vient de faire une crise d’angine et que cela augmente son risque d’infarctus du myocarde. Vous le référez ensuite</a:t>
            </a:r>
            <a:r>
              <a:rPr lang="fr-CA" sz="1800" dirty="0">
                <a:solidFill>
                  <a:srgbClr val="0D266D"/>
                </a:solidFill>
                <a:latin typeface="Arial" panose="020B0604020202020204" pitchFamily="34" charset="0"/>
                <a:cs typeface="Arial" panose="020B0604020202020204" pitchFamily="34" charset="0"/>
              </a:rPr>
              <a:t> à</a:t>
            </a:r>
            <a:r>
              <a:rPr lang="fr-CA" sz="1800" b="0" i="0" u="none" strike="noStrike" cap="none" dirty="0">
                <a:solidFill>
                  <a:srgbClr val="0D266D"/>
                </a:solidFill>
                <a:latin typeface="Arial" panose="020B0604020202020204" pitchFamily="34" charset="0"/>
                <a:ea typeface="Arial"/>
                <a:cs typeface="Arial" panose="020B0604020202020204" pitchFamily="34" charset="0"/>
                <a:sym typeface="Arial"/>
              </a:rPr>
              <a:t> l’urgence.</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dirty="0"/>
              <a:t>Rétroaction</a:t>
            </a:r>
            <a:endParaRPr sz="3020" dirty="0"/>
          </a:p>
        </p:txBody>
      </p:sp>
      <p:sp>
        <p:nvSpPr>
          <p:cNvPr id="232" name="Google Shape;232;p22"/>
          <p:cNvSpPr txBox="1">
            <a:spLocks noGrp="1"/>
          </p:cNvSpPr>
          <p:nvPr>
            <p:ph type="body" idx="1"/>
          </p:nvPr>
        </p:nvSpPr>
        <p:spPr>
          <a:xfrm>
            <a:off x="323384" y="1465794"/>
            <a:ext cx="5680621" cy="5085008"/>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La douleur angineuse est décrite comme une douleur constrictive sourde ou un serrement dans la poitrine. La localisation de la douleur angineuse est rétrosternale et elle est souvent associée à des irradiations aux bras, à la mâchoire, aux épaules, au dos et à l’épigastre (se référer à la figure). La douleur angineuse peut aussi s’accompagner d’un essoufflement, de sudation et d’étourdissements. L’intensité de la douleur est variable. Chez certaines personnes (et plus particulièrement chez les femmes), les douleurs angineuses peuvent être différentes. Dans ce cas, la douleur siège ailleurs que dans la poitrine et les personnes se plaignent plutôt d’essoufflement, de fatigue, de sudation ou de sensation d’indigestion ou d’inconfort dans la partie supérieure de l’abdomen. </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Bien que toutes les causes de douleur thoracique n’engagent pas nécessairement le cœur, les personnes qui présentent des signes et symptômes s’apparentant à l’angine devraient consulter un médecin rapidement. En effet, l’angine est un signal d’alarme qui se doit d’être pris au sérieux. Étant donné que monsieur Paquet n’a jamais ressenti cette douleur auparavant, il est plus prudent de le référer aux urgences pour une prise en charge immédiate. Après une évaluation approfondie, seul le médecin pourra poser le diagnostic d’angine et planifier le traitement approprié.</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212529"/>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p:txBody>
      </p:sp>
      <p:pic>
        <p:nvPicPr>
          <p:cNvPr id="2" name="Graphique 1">
            <a:extLst>
              <a:ext uri="{FF2B5EF4-FFF2-40B4-BE49-F238E27FC236}">
                <a16:creationId xmlns:a16="http://schemas.microsoft.com/office/drawing/2014/main" id="{E286704A-5282-92CC-4AC3-A6FA1DAA21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9761" y="2056346"/>
            <a:ext cx="3139994" cy="390176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3"/>
          <p:cNvSpPr txBox="1">
            <a:spLocks noGrp="1"/>
          </p:cNvSpPr>
          <p:nvPr>
            <p:ph type="title"/>
          </p:nvPr>
        </p:nvSpPr>
        <p:spPr>
          <a:xfrm>
            <a:off x="4356340" y="142388"/>
            <a:ext cx="4159010" cy="5440451"/>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Médication</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Monsieur Paquet revient vous voir</a:t>
            </a:r>
            <a:endParaRPr dirty="0"/>
          </a:p>
        </p:txBody>
      </p:sp>
      <p:sp>
        <p:nvSpPr>
          <p:cNvPr id="246" name="Google Shape;246;p24"/>
          <p:cNvSpPr txBox="1"/>
          <p:nvPr/>
        </p:nvSpPr>
        <p:spPr>
          <a:xfrm>
            <a:off x="434898" y="1720800"/>
            <a:ext cx="8318809" cy="3416400"/>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0"/>
              </a:spcBef>
              <a:spcAft>
                <a:spcPts val="0"/>
              </a:spcAft>
              <a:buClr>
                <a:srgbClr val="0D266D"/>
              </a:buClr>
              <a:buSzPts val="2200"/>
              <a:buFont typeface="Arial"/>
              <a:buNone/>
            </a:pPr>
            <a:r>
              <a:rPr lang="fr-CA" sz="2100" b="0" i="0" u="none" strike="noStrike" cap="none" dirty="0">
                <a:solidFill>
                  <a:srgbClr val="0D266D"/>
                </a:solidFill>
                <a:latin typeface="Arial" panose="020B0604020202020204" pitchFamily="34" charset="0"/>
                <a:ea typeface="Arial"/>
                <a:cs typeface="Arial" panose="020B0604020202020204" pitchFamily="34" charset="0"/>
                <a:sym typeface="Arial"/>
              </a:rPr>
              <a:t>Monsieur Paquet vient vous rencontrer 6 semaines plus tard. </a:t>
            </a:r>
            <a:endParaRPr sz="21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1200"/>
              </a:spcBef>
              <a:spcAft>
                <a:spcPts val="0"/>
              </a:spcAft>
              <a:buClr>
                <a:srgbClr val="0D266D"/>
              </a:buClr>
              <a:buSzPts val="2200"/>
              <a:buFont typeface="Arial"/>
              <a:buNone/>
            </a:pPr>
            <a:r>
              <a:rPr lang="fr-CA" sz="2100" b="0" i="0" u="none" strike="noStrike" cap="none" dirty="0">
                <a:solidFill>
                  <a:srgbClr val="0D266D"/>
                </a:solidFill>
                <a:latin typeface="Arial" panose="020B0604020202020204" pitchFamily="34" charset="0"/>
                <a:ea typeface="Arial"/>
                <a:cs typeface="Arial" panose="020B0604020202020204" pitchFamily="34" charset="0"/>
                <a:sym typeface="Arial"/>
              </a:rPr>
              <a:t>À la suite d’un diagnostic d’angine, il rapporte avoir eu une angioplastie avec implantation de deux endoprothèses, puisque deux artères coronaires étaient obstruées à un peu plus de 80 %. L’examen a aussi révélé qu’une de ses artères coronaires était obstruée à 50 %, mais celle-ci n’a pas subi de revascularisation. </a:t>
            </a:r>
            <a:endParaRPr sz="21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1200"/>
              </a:spcBef>
              <a:spcAft>
                <a:spcPts val="0"/>
              </a:spcAft>
              <a:buClr>
                <a:srgbClr val="0D266D"/>
              </a:buClr>
              <a:buSzPts val="2200"/>
              <a:buFont typeface="Arial"/>
              <a:buNone/>
            </a:pPr>
            <a:r>
              <a:rPr lang="fr-CA" sz="2100" b="0" i="0" u="none" strike="noStrike" cap="none" dirty="0">
                <a:solidFill>
                  <a:srgbClr val="0D266D"/>
                </a:solidFill>
                <a:latin typeface="Arial" panose="020B0604020202020204" pitchFamily="34" charset="0"/>
                <a:ea typeface="Arial"/>
                <a:cs typeface="Arial" panose="020B0604020202020204" pitchFamily="34" charset="0"/>
                <a:sym typeface="Arial"/>
              </a:rPr>
              <a:t>Il tient à vous remercier de l’avoir </a:t>
            </a:r>
            <a:r>
              <a:rPr lang="fr-CA" sz="2100" dirty="0">
                <a:solidFill>
                  <a:srgbClr val="0D266D"/>
                </a:solidFill>
                <a:latin typeface="Arial" panose="020B0604020202020204" pitchFamily="34" charset="0"/>
                <a:cs typeface="Arial" panose="020B0604020202020204" pitchFamily="34" charset="0"/>
              </a:rPr>
              <a:t>référé</a:t>
            </a:r>
            <a:r>
              <a:rPr lang="fr-CA" sz="2100" b="0" i="0" u="none" strike="noStrike" cap="none" dirty="0">
                <a:solidFill>
                  <a:srgbClr val="0D266D"/>
                </a:solidFill>
                <a:latin typeface="Arial" panose="020B0604020202020204" pitchFamily="34" charset="0"/>
                <a:ea typeface="Arial"/>
                <a:cs typeface="Arial" panose="020B0604020202020204" pitchFamily="34" charset="0"/>
                <a:sym typeface="Arial"/>
              </a:rPr>
              <a:t> à l’urgence la dernière fois. Comme vous travaillez aussi en réadaptation cardiaque, il pourra continuer de s’entraîner sous votre supervision.</a:t>
            </a:r>
            <a:endParaRPr sz="21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1200"/>
              </a:spcBef>
              <a:spcAft>
                <a:spcPts val="0"/>
              </a:spcAft>
              <a:buClr>
                <a:srgbClr val="0D266D"/>
              </a:buClr>
              <a:buSzPts val="2200"/>
              <a:buFont typeface="Arial"/>
              <a:buNone/>
            </a:pPr>
            <a:r>
              <a:rPr lang="fr-CA" sz="2100" b="0" i="0" u="none" strike="noStrike" cap="none" dirty="0">
                <a:solidFill>
                  <a:srgbClr val="0D266D"/>
                </a:solidFill>
                <a:latin typeface="Arial" panose="020B0604020202020204" pitchFamily="34" charset="0"/>
                <a:ea typeface="Arial"/>
                <a:cs typeface="Arial" panose="020B0604020202020204" pitchFamily="34" charset="0"/>
                <a:sym typeface="Arial"/>
              </a:rPr>
              <a:t>Il vous remet sa nouvelle liste de médicaments.</a:t>
            </a:r>
            <a:endParaRPr sz="21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1200"/>
              </a:spcBef>
              <a:spcAft>
                <a:spcPts val="1200"/>
              </a:spcAft>
              <a:buClr>
                <a:schemeClr val="dk1"/>
              </a:buClr>
              <a:buSzPts val="2200"/>
              <a:buFont typeface="Arial"/>
              <a:buNone/>
            </a:pPr>
            <a:endParaRPr sz="2100" b="0" i="0" u="none" strike="noStrike" cap="none" dirty="0">
              <a:solidFill>
                <a:srgbClr val="0D266D"/>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1">
          <a:extLst>
            <a:ext uri="{FF2B5EF4-FFF2-40B4-BE49-F238E27FC236}">
              <a16:creationId xmlns:a16="http://schemas.microsoft.com/office/drawing/2014/main" id="{BAB7851F-6CD0-7594-241A-DDD4F2D8F0E6}"/>
            </a:ext>
          </a:extLst>
        </p:cNvPr>
        <p:cNvGrpSpPr/>
        <p:nvPr/>
      </p:nvGrpSpPr>
      <p:grpSpPr>
        <a:xfrm>
          <a:off x="0" y="0"/>
          <a:ext cx="0" cy="0"/>
          <a:chOff x="0" y="0"/>
          <a:chExt cx="0" cy="0"/>
        </a:xfrm>
      </p:grpSpPr>
      <p:sp>
        <p:nvSpPr>
          <p:cNvPr id="256" name="Google Shape;256;p25">
            <a:extLst>
              <a:ext uri="{FF2B5EF4-FFF2-40B4-BE49-F238E27FC236}">
                <a16:creationId xmlns:a16="http://schemas.microsoft.com/office/drawing/2014/main" id="{CB02DD6A-42DA-92B2-C6EF-E9EF84AB14D2}"/>
              </a:ext>
            </a:extLst>
          </p:cNvPr>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Médication</a:t>
            </a:r>
            <a:endParaRPr dirty="0"/>
          </a:p>
        </p:txBody>
      </p:sp>
      <p:sp>
        <p:nvSpPr>
          <p:cNvPr id="254" name="Google Shape;254;p25">
            <a:extLst>
              <a:ext uri="{FF2B5EF4-FFF2-40B4-BE49-F238E27FC236}">
                <a16:creationId xmlns:a16="http://schemas.microsoft.com/office/drawing/2014/main" id="{767C1B9B-7138-BF38-4F26-80D30CFE1B29}"/>
              </a:ext>
            </a:extLst>
          </p:cNvPr>
          <p:cNvSpPr txBox="1"/>
          <p:nvPr/>
        </p:nvSpPr>
        <p:spPr>
          <a:xfrm>
            <a:off x="317629" y="1862702"/>
            <a:ext cx="8531047" cy="3600945"/>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24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Monsieur Paquet vous remet sa nouvelle liste de médicaments. Pour chacun d’eux, indique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la classe.</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Aspirine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(80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dirty="0">
                <a:solidFill>
                  <a:srgbClr val="0D266D"/>
                </a:solidFill>
                <a:latin typeface="Arial" panose="020B0604020202020204" pitchFamily="34" charset="0"/>
                <a:ea typeface="Arial"/>
                <a:cs typeface="Arial" panose="020B0604020202020204" pitchFamily="34" charset="0"/>
                <a:sym typeface="Arial"/>
              </a:rPr>
              <a:t>die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Brilinta</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(90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dirty="0" err="1">
                <a:solidFill>
                  <a:srgbClr val="0D266D"/>
                </a:solidFill>
                <a:latin typeface="Arial" panose="020B0604020202020204" pitchFamily="34" charset="0"/>
                <a:ea typeface="Arial"/>
                <a:cs typeface="Arial" panose="020B0604020202020204" pitchFamily="34" charset="0"/>
                <a:sym typeface="Arial"/>
              </a:rPr>
              <a:t>bid</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Altace</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(5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dirty="0">
                <a:solidFill>
                  <a:srgbClr val="0D266D"/>
                </a:solidFill>
                <a:latin typeface="Arial" panose="020B0604020202020204" pitchFamily="34" charset="0"/>
                <a:ea typeface="Arial"/>
                <a:cs typeface="Arial" panose="020B0604020202020204" pitchFamily="34" charset="0"/>
                <a:sym typeface="Arial"/>
              </a:rPr>
              <a:t>die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Monocor</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(5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dirty="0">
                <a:solidFill>
                  <a:srgbClr val="0D266D"/>
                </a:solidFill>
                <a:latin typeface="Arial" panose="020B0604020202020204" pitchFamily="34" charset="0"/>
                <a:ea typeface="Arial"/>
                <a:cs typeface="Arial" panose="020B0604020202020204" pitchFamily="34" charset="0"/>
                <a:sym typeface="Arial"/>
              </a:rPr>
              <a:t>die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Crestor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(20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dirty="0">
                <a:solidFill>
                  <a:srgbClr val="0D266D"/>
                </a:solidFill>
                <a:latin typeface="Arial" panose="020B0604020202020204" pitchFamily="34" charset="0"/>
                <a:ea typeface="Arial"/>
                <a:cs typeface="Arial" panose="020B0604020202020204" pitchFamily="34" charset="0"/>
                <a:sym typeface="Arial"/>
              </a:rPr>
              <a:t>die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Apo nitroglycérine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(0,4 mg vaporisateur buccal PRN)</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2000" b="0" i="0" u="none" strike="noStrike" cap="none" dirty="0">
              <a:solidFill>
                <a:srgbClr val="0D266D"/>
              </a:solidFill>
              <a:latin typeface="Arial" panose="020B0604020202020204" pitchFamily="34" charset="0"/>
              <a:ea typeface="Arial"/>
              <a:cs typeface="Arial" panose="020B0604020202020204" pitchFamily="34" charset="0"/>
              <a:sym typeface="Arial"/>
            </a:endParaRPr>
          </a:p>
        </p:txBody>
      </p:sp>
      <p:pic>
        <p:nvPicPr>
          <p:cNvPr id="7" name="Graphique 6">
            <a:extLst>
              <a:ext uri="{FF2B5EF4-FFF2-40B4-BE49-F238E27FC236}">
                <a16:creationId xmlns:a16="http://schemas.microsoft.com/office/drawing/2014/main" id="{5BAC502F-BC89-D9DB-3A19-537A976CBF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35008" y="2833949"/>
            <a:ext cx="2279753" cy="2005680"/>
          </a:xfrm>
          <a:prstGeom prst="rect">
            <a:avLst/>
          </a:prstGeom>
        </p:spPr>
      </p:pic>
    </p:spTree>
    <p:extLst>
      <p:ext uri="{BB962C8B-B14F-4D97-AF65-F5344CB8AC3E}">
        <p14:creationId xmlns:p14="http://schemas.microsoft.com/office/powerpoint/2010/main" val="1413153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54;p25">
            <a:extLst>
              <a:ext uri="{FF2B5EF4-FFF2-40B4-BE49-F238E27FC236}">
                <a16:creationId xmlns:a16="http://schemas.microsoft.com/office/drawing/2014/main" id="{816C1AE0-47E6-DD4A-53D0-247EF82B48CC}"/>
              </a:ext>
            </a:extLst>
          </p:cNvPr>
          <p:cNvSpPr txBox="1"/>
          <p:nvPr/>
        </p:nvSpPr>
        <p:spPr>
          <a:xfrm>
            <a:off x="317629" y="1862702"/>
            <a:ext cx="8531047" cy="3600945"/>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24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Monsieur Paquet vous remet sa nouvelle liste de médicaments. Pour chacun d’eux, indique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la classe.</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Aspirine</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(80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die) </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Antiplaquettaire</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Brilinta</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(90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bid</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Antiplaquettaire</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Altace</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(5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die)</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IECA</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err="1">
                <a:solidFill>
                  <a:srgbClr val="0D266D"/>
                </a:solidFill>
                <a:latin typeface="Arial" panose="020B0604020202020204" pitchFamily="34" charset="0"/>
                <a:ea typeface="Arial"/>
                <a:cs typeface="Arial" panose="020B0604020202020204" pitchFamily="34" charset="0"/>
                <a:sym typeface="Arial"/>
              </a:rPr>
              <a:t>Monocor</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(5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die)</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Bêtabloquant</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Crestor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(20 mg 1 </a:t>
            </a:r>
            <a:r>
              <a:rPr lang="fr-CA" sz="1500" b="0" i="0" u="none" strike="noStrike" cap="none" dirty="0" err="1">
                <a:solidFill>
                  <a:srgbClr val="0D266D"/>
                </a:solidFill>
                <a:latin typeface="Arial" panose="020B0604020202020204" pitchFamily="34" charset="0"/>
                <a:ea typeface="Arial"/>
                <a:cs typeface="Arial" panose="020B0604020202020204" pitchFamily="34" charset="0"/>
                <a:sym typeface="Arial"/>
              </a:rPr>
              <a:t>co.</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 PO die)</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Statine</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100000"/>
              </a:lnSpc>
              <a:spcBef>
                <a:spcPts val="1200"/>
              </a:spcBef>
              <a:spcAft>
                <a:spcPts val="0"/>
              </a:spcAft>
              <a:buClr>
                <a:srgbClr val="000000"/>
              </a:buClr>
              <a:buSzPts val="24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Apo nitroglycérine </a:t>
            </a:r>
            <a:r>
              <a:rPr lang="fr-CA" sz="1500" b="0" i="0" u="none" strike="noStrike" cap="none" dirty="0">
                <a:solidFill>
                  <a:srgbClr val="0D266D"/>
                </a:solidFill>
                <a:latin typeface="Arial" panose="020B0604020202020204" pitchFamily="34" charset="0"/>
                <a:ea typeface="Arial"/>
                <a:cs typeface="Arial" panose="020B0604020202020204" pitchFamily="34" charset="0"/>
                <a:sym typeface="Arial"/>
              </a:rPr>
              <a:t>(0,4 mg vaporisateur buccal PRN)</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Vasodilatateur/Antiangineux</a:t>
            </a:r>
            <a:endParaRPr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endParaRPr>
          </a:p>
        </p:txBody>
      </p:sp>
      <p:sp>
        <p:nvSpPr>
          <p:cNvPr id="5" name="Google Shape;231;p22">
            <a:extLst>
              <a:ext uri="{FF2B5EF4-FFF2-40B4-BE49-F238E27FC236}">
                <a16:creationId xmlns:a16="http://schemas.microsoft.com/office/drawing/2014/main" id="{804C8202-1DFF-442C-D880-B23698F305D0}"/>
              </a:ext>
            </a:extLst>
          </p:cNvPr>
          <p:cNvSpPr txBox="1">
            <a:spLocks noGrp="1"/>
          </p:cNvSpPr>
          <p:nvPr>
            <p:ph type="title"/>
          </p:nvPr>
        </p:nvSpPr>
        <p:spPr>
          <a:xfrm>
            <a:off x="1766656" y="363757"/>
            <a:ext cx="6748694" cy="609579"/>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dirty="0"/>
              <a:t>Rétroaction</a:t>
            </a:r>
            <a:endParaRPr sz="3020" dirty="0"/>
          </a:p>
        </p:txBody>
      </p:sp>
    </p:spTree>
    <p:extLst>
      <p:ext uri="{BB962C8B-B14F-4D97-AF65-F5344CB8AC3E}">
        <p14:creationId xmlns:p14="http://schemas.microsoft.com/office/powerpoint/2010/main" val="3103162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Google Shape;123;p8"/>
          <p:cNvSpPr txBox="1">
            <a:spLocks noGrp="1"/>
          </p:cNvSpPr>
          <p:nvPr>
            <p:ph type="body" idx="1"/>
          </p:nvPr>
        </p:nvSpPr>
        <p:spPr>
          <a:xfrm>
            <a:off x="311700" y="777400"/>
            <a:ext cx="8520600" cy="3416400"/>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latin typeface="Arial" panose="020B0604020202020204" pitchFamily="34" charset="0"/>
                <a:cs typeface="Arial" panose="020B0604020202020204" pitchFamily="34" charset="0"/>
              </a:rPr>
              <a:t>Monsieur Paquet prend une statine pour contrôler ses niveaux de cholestérol. Les statines sont des inhibiteurs de l’HMG-CoA réductase, une enzyme participant à la synthèse du cholestérol qui augmente l’expression des récepteurs LDL et le catabolisme des LDL. L’effet indésirable le plus fréquent des statines est la myalgie, caractérisée par des douleurs musculaires incommodantes, des crampes et une faiblesse touchant surtout les membres inférieurs. Ces douleurs peuvent être amplifiées par l’exercice. Ces myalgies apparaissent principalement durant la première année du traitement. Toutefois, toute douleur musculaire persistante sans cause apparente devrait être signalée au médecin.</a:t>
            </a: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2" name="Google Shape;262;p26"/>
          <p:cNvSpPr txBox="1">
            <a:spLocks noGrp="1"/>
          </p:cNvSpPr>
          <p:nvPr>
            <p:ph type="body" idx="1"/>
          </p:nvPr>
        </p:nvSpPr>
        <p:spPr>
          <a:xfrm>
            <a:off x="321856" y="1261050"/>
            <a:ext cx="8634099" cy="733475"/>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0D266D"/>
              </a:buClr>
              <a:buSzPts val="1800"/>
              <a:buNone/>
            </a:pPr>
            <a:r>
              <a:rPr lang="fr-CA" sz="2600" b="1" dirty="0">
                <a:solidFill>
                  <a:srgbClr val="0D266D"/>
                </a:solidFill>
                <a:latin typeface="Arial" panose="020B0604020202020204" pitchFamily="34" charset="0"/>
                <a:cs typeface="Arial" panose="020B0604020202020204" pitchFamily="34" charset="0"/>
              </a:rPr>
              <a:t>Signification des abréviations </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	</a:t>
            </a:r>
            <a:r>
              <a:rPr lang="fr-CA" sz="2600" dirty="0" err="1">
                <a:solidFill>
                  <a:srgbClr val="0D266D"/>
                </a:solidFill>
                <a:latin typeface="Arial" panose="020B0604020202020204" pitchFamily="34" charset="0"/>
                <a:cs typeface="Arial" panose="020B0604020202020204" pitchFamily="34" charset="0"/>
              </a:rPr>
              <a:t>co.</a:t>
            </a:r>
            <a:r>
              <a:rPr lang="fr-CA" sz="2600" dirty="0">
                <a:solidFill>
                  <a:srgbClr val="0D266D"/>
                </a:solidFill>
                <a:latin typeface="Arial" panose="020B0604020202020204" pitchFamily="34" charset="0"/>
                <a:cs typeface="Arial" panose="020B0604020202020204" pitchFamily="34" charset="0"/>
              </a:rPr>
              <a:t> 	=	comprimé</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	PO	=	par la bouche (voie d’administration)</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b="0" i="0" u="none" strike="noStrike" dirty="0">
                <a:solidFill>
                  <a:srgbClr val="0D266D"/>
                </a:solidFill>
                <a:latin typeface="Arial" panose="020B0604020202020204" pitchFamily="34" charset="0"/>
                <a:cs typeface="Arial" panose="020B0604020202020204" pitchFamily="34" charset="0"/>
              </a:rPr>
              <a:t>	die	=	</a:t>
            </a:r>
            <a:r>
              <a:rPr lang="fr-CA" sz="2600" dirty="0">
                <a:solidFill>
                  <a:srgbClr val="0D266D"/>
                </a:solidFill>
                <a:latin typeface="Arial" panose="020B0604020202020204" pitchFamily="34" charset="0"/>
                <a:cs typeface="Arial" panose="020B0604020202020204" pitchFamily="34" charset="0"/>
              </a:rPr>
              <a:t>u</a:t>
            </a:r>
            <a:r>
              <a:rPr lang="fr-CA" sz="2600" b="0" i="0" u="none" strike="noStrike" dirty="0">
                <a:solidFill>
                  <a:srgbClr val="0D266D"/>
                </a:solidFill>
                <a:latin typeface="Arial" panose="020B0604020202020204" pitchFamily="34" charset="0"/>
                <a:cs typeface="Arial" panose="020B0604020202020204" pitchFamily="34" charset="0"/>
              </a:rPr>
              <a:t>ne fois par jour (posologie)</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b="0" i="0" u="none" strike="noStrike" dirty="0">
                <a:solidFill>
                  <a:srgbClr val="0D266D"/>
                </a:solidFill>
                <a:latin typeface="Arial" panose="020B0604020202020204" pitchFamily="34" charset="0"/>
                <a:cs typeface="Arial" panose="020B0604020202020204" pitchFamily="34" charset="0"/>
              </a:rPr>
              <a:t>	</a:t>
            </a:r>
            <a:r>
              <a:rPr lang="fr-CA" sz="2600" b="0" i="0" u="none" strike="noStrike" dirty="0" err="1">
                <a:solidFill>
                  <a:srgbClr val="0D266D"/>
                </a:solidFill>
                <a:latin typeface="Arial" panose="020B0604020202020204" pitchFamily="34" charset="0"/>
                <a:cs typeface="Arial" panose="020B0604020202020204" pitchFamily="34" charset="0"/>
              </a:rPr>
              <a:t>bid</a:t>
            </a:r>
            <a:r>
              <a:rPr lang="fr-CA" sz="2600" dirty="0">
                <a:solidFill>
                  <a:srgbClr val="0D266D"/>
                </a:solidFill>
                <a:latin typeface="Arial" panose="020B0604020202020204" pitchFamily="34" charset="0"/>
                <a:cs typeface="Arial" panose="020B0604020202020204" pitchFamily="34" charset="0"/>
              </a:rPr>
              <a:t> </a:t>
            </a:r>
            <a:r>
              <a:rPr lang="fr-CA" sz="2600" b="0" i="0" u="none" strike="noStrike" dirty="0">
                <a:solidFill>
                  <a:srgbClr val="0D266D"/>
                </a:solidFill>
                <a:latin typeface="Arial" panose="020B0604020202020204" pitchFamily="34" charset="0"/>
                <a:cs typeface="Arial" panose="020B0604020202020204" pitchFamily="34" charset="0"/>
              </a:rPr>
              <a:t>	=	</a:t>
            </a:r>
            <a:r>
              <a:rPr lang="fr-CA" sz="2600" dirty="0">
                <a:solidFill>
                  <a:srgbClr val="0D266D"/>
                </a:solidFill>
                <a:latin typeface="Arial" panose="020B0604020202020204" pitchFamily="34" charset="0"/>
                <a:cs typeface="Arial" panose="020B0604020202020204" pitchFamily="34" charset="0"/>
              </a:rPr>
              <a:t>d</a:t>
            </a:r>
            <a:r>
              <a:rPr lang="fr-CA" sz="2600" b="0" i="0" u="none" strike="noStrike" dirty="0">
                <a:solidFill>
                  <a:srgbClr val="0D266D"/>
                </a:solidFill>
                <a:latin typeface="Arial" panose="020B0604020202020204" pitchFamily="34" charset="0"/>
                <a:cs typeface="Arial" panose="020B0604020202020204" pitchFamily="34" charset="0"/>
              </a:rPr>
              <a:t>eux fois par jour (posologie)</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b="0" i="0" u="none" strike="noStrike" dirty="0">
                <a:solidFill>
                  <a:srgbClr val="0D266D"/>
                </a:solidFill>
                <a:latin typeface="Arial" panose="020B0604020202020204" pitchFamily="34" charset="0"/>
                <a:cs typeface="Arial" panose="020B0604020202020204" pitchFamily="34" charset="0"/>
              </a:rPr>
              <a:t>	PRN	=	</a:t>
            </a:r>
            <a:r>
              <a:rPr lang="fr-CA" sz="2600" dirty="0">
                <a:solidFill>
                  <a:srgbClr val="0D266D"/>
                </a:solidFill>
                <a:latin typeface="Arial" panose="020B0604020202020204" pitchFamily="34" charset="0"/>
                <a:cs typeface="Arial" panose="020B0604020202020204" pitchFamily="34" charset="0"/>
              </a:rPr>
              <a:t>a</a:t>
            </a:r>
            <a:r>
              <a:rPr lang="fr-CA" sz="2600" b="0" i="0" u="none" strike="noStrike" dirty="0">
                <a:solidFill>
                  <a:srgbClr val="0D266D"/>
                </a:solidFill>
                <a:latin typeface="Arial" panose="020B0604020202020204" pitchFamily="34" charset="0"/>
                <a:cs typeface="Arial" panose="020B0604020202020204" pitchFamily="34" charset="0"/>
              </a:rPr>
              <a:t>u besoin</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chemeClr val="dk1"/>
              </a:solidFill>
              <a:latin typeface="Arial" panose="020B0604020202020204" pitchFamily="34" charset="0"/>
              <a:cs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2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Antiplaquettaire</a:t>
            </a:r>
            <a:endParaRPr dirty="0"/>
          </a:p>
        </p:txBody>
      </p:sp>
      <p:sp>
        <p:nvSpPr>
          <p:cNvPr id="271" name="Google Shape;271;p27"/>
          <p:cNvSpPr txBox="1"/>
          <p:nvPr/>
        </p:nvSpPr>
        <p:spPr>
          <a:xfrm>
            <a:off x="383059" y="1600220"/>
            <a:ext cx="8390237" cy="3416400"/>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rgbClr val="0D266D"/>
              </a:buClr>
              <a:buSzPts val="2200"/>
              <a:buFont typeface="Arial"/>
              <a:buNone/>
            </a:pPr>
            <a:r>
              <a:rPr lang="fr-CA" sz="2400" b="1" i="0" u="none" strike="noStrike" cap="none" dirty="0">
                <a:solidFill>
                  <a:srgbClr val="0D266D"/>
                </a:solidFill>
                <a:latin typeface="Arial"/>
                <a:ea typeface="Arial"/>
                <a:cs typeface="Arial"/>
                <a:sym typeface="Arial"/>
              </a:rPr>
              <a:t>Chez une personne qui présente une maladie coronarienne </a:t>
            </a:r>
            <a:r>
              <a:rPr lang="fr-CA" sz="2400" b="1" i="0" u="none" strike="noStrike" cap="none" dirty="0" err="1">
                <a:solidFill>
                  <a:srgbClr val="0D266D"/>
                </a:solidFill>
                <a:latin typeface="Arial"/>
                <a:ea typeface="Arial"/>
                <a:cs typeface="Arial"/>
                <a:sym typeface="Arial"/>
              </a:rPr>
              <a:t>athérosclérotique</a:t>
            </a:r>
            <a:r>
              <a:rPr lang="fr-CA" sz="2400" b="1" i="0" u="none" strike="noStrike" cap="none" dirty="0">
                <a:solidFill>
                  <a:srgbClr val="0D266D"/>
                </a:solidFill>
                <a:latin typeface="Arial"/>
                <a:ea typeface="Arial"/>
                <a:cs typeface="Arial"/>
                <a:sym typeface="Arial"/>
              </a:rPr>
              <a:t>, pourquoi des antiplaquettaires sont-ils prescrits?</a:t>
            </a:r>
            <a:endParaRPr sz="2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2200"/>
              <a:buFont typeface="Arial"/>
              <a:buNone/>
            </a:pPr>
            <a:r>
              <a:rPr lang="fr-CA" sz="2200" b="1" i="0" u="none" strike="noStrike" cap="none" dirty="0">
                <a:solidFill>
                  <a:srgbClr val="0D266D"/>
                </a:solidFill>
                <a:latin typeface="Arial"/>
                <a:ea typeface="Arial"/>
                <a:cs typeface="Arial"/>
                <a:sym typeface="Arial"/>
              </a:rPr>
              <a:t>1)</a:t>
            </a:r>
            <a:r>
              <a:rPr lang="fr-CA" sz="2200" b="0" i="0" u="none" strike="noStrike" cap="none" dirty="0">
                <a:solidFill>
                  <a:srgbClr val="0D266D"/>
                </a:solidFill>
                <a:latin typeface="Arial"/>
                <a:ea typeface="Arial"/>
                <a:cs typeface="Arial"/>
                <a:sym typeface="Arial"/>
              </a:rPr>
              <a:t> Bloquent les récepteurs ß-adrénergiques, ce qui amène une diminution de la fréquence cardiaque.</a:t>
            </a:r>
            <a:endParaRPr sz="2200" b="1" i="0" u="none" strike="noStrike" cap="none" dirty="0">
              <a:solidFill>
                <a:srgbClr val="0D266D"/>
              </a:solidFill>
              <a:latin typeface="Arial"/>
              <a:ea typeface="Arial"/>
              <a:cs typeface="Arial"/>
              <a:sym typeface="Arial"/>
            </a:endParaRPr>
          </a:p>
          <a:p>
            <a:pPr marL="0" marR="0" lvl="0" indent="0" rtl="0">
              <a:lnSpc>
                <a:spcPct val="90000"/>
              </a:lnSpc>
              <a:spcBef>
                <a:spcPts val="1200"/>
              </a:spcBef>
              <a:spcAft>
                <a:spcPts val="0"/>
              </a:spcAft>
              <a:buClr>
                <a:srgbClr val="0D266D"/>
              </a:buClr>
              <a:buSzPts val="2200"/>
              <a:buFont typeface="Arial"/>
              <a:buNone/>
            </a:pPr>
            <a:r>
              <a:rPr lang="fr-CA" sz="2200" b="1" i="0" u="none" strike="noStrike" cap="none" dirty="0">
                <a:solidFill>
                  <a:srgbClr val="0D266D"/>
                </a:solidFill>
                <a:highlight>
                  <a:srgbClr val="CAE7F5"/>
                </a:highlight>
                <a:latin typeface="Arial"/>
                <a:ea typeface="Arial"/>
                <a:cs typeface="Arial"/>
                <a:sym typeface="Arial"/>
              </a:rPr>
              <a:t>2) </a:t>
            </a:r>
            <a:r>
              <a:rPr lang="fr-CA" sz="2200" b="0" i="0" u="none" strike="noStrike" cap="none" dirty="0">
                <a:solidFill>
                  <a:srgbClr val="0D266D"/>
                </a:solidFill>
                <a:highlight>
                  <a:srgbClr val="CAE7F5"/>
                </a:highlight>
                <a:latin typeface="Arial"/>
                <a:ea typeface="Arial"/>
                <a:cs typeface="Arial"/>
                <a:sym typeface="Arial"/>
              </a:rPr>
              <a:t>Aident à prévenir la formation de caillots sanguins et à réduire le risque de subir un autre événement cardiovasculaire.</a:t>
            </a:r>
            <a:endParaRPr sz="2200" b="1" i="0" u="none" strike="noStrike" cap="none" dirty="0">
              <a:solidFill>
                <a:srgbClr val="0D266D"/>
              </a:solidFill>
              <a:highlight>
                <a:srgbClr val="CAE7F5"/>
              </a:highlight>
              <a:latin typeface="Arial"/>
              <a:ea typeface="Arial"/>
              <a:cs typeface="Arial"/>
              <a:sym typeface="Arial"/>
            </a:endParaRPr>
          </a:p>
          <a:p>
            <a:pPr marL="0" marR="0" lvl="0" indent="0" rtl="0">
              <a:lnSpc>
                <a:spcPct val="90000"/>
              </a:lnSpc>
              <a:spcBef>
                <a:spcPts val="1200"/>
              </a:spcBef>
              <a:spcAft>
                <a:spcPts val="0"/>
              </a:spcAft>
              <a:buClr>
                <a:srgbClr val="0D266D"/>
              </a:buClr>
              <a:buSzPts val="2200"/>
              <a:buFont typeface="Arial"/>
              <a:buNone/>
            </a:pPr>
            <a:r>
              <a:rPr lang="fr-CA" sz="2200" b="1" i="0" u="none" strike="noStrike" cap="none" dirty="0">
                <a:solidFill>
                  <a:srgbClr val="0D266D"/>
                </a:solidFill>
                <a:latin typeface="Arial"/>
                <a:ea typeface="Arial"/>
                <a:cs typeface="Arial"/>
                <a:sym typeface="Arial"/>
              </a:rPr>
              <a:t>3) </a:t>
            </a:r>
            <a:r>
              <a:rPr lang="fr-CA" sz="2200" b="0" i="0" u="none" strike="noStrike" cap="none" dirty="0">
                <a:solidFill>
                  <a:srgbClr val="0D266D"/>
                </a:solidFill>
                <a:latin typeface="Arial"/>
                <a:ea typeface="Arial"/>
                <a:cs typeface="Arial"/>
                <a:sym typeface="Arial"/>
              </a:rPr>
              <a:t>Favorisent la vasodilatation, ce qui réduit la charge de travail du cœur et prévient la survenue d’un autre événement.</a:t>
            </a:r>
            <a:endParaRPr sz="2200" b="1" i="0" u="none" strike="noStrike" cap="none" dirty="0">
              <a:solidFill>
                <a:srgbClr val="0D266D"/>
              </a:solidFill>
              <a:latin typeface="Arial"/>
              <a:ea typeface="Arial"/>
              <a:cs typeface="Arial"/>
              <a:sym typeface="Arial"/>
            </a:endParaRPr>
          </a:p>
          <a:p>
            <a:pPr marL="0" marR="0" lvl="0" indent="0" rtl="0">
              <a:lnSpc>
                <a:spcPct val="90000"/>
              </a:lnSpc>
              <a:spcBef>
                <a:spcPts val="1000"/>
              </a:spcBef>
              <a:spcAft>
                <a:spcPts val="0"/>
              </a:spcAft>
              <a:buClr>
                <a:srgbClr val="0D266D"/>
              </a:buClr>
              <a:buSzPts val="2200"/>
              <a:buFont typeface="Arial"/>
              <a:buNone/>
            </a:pPr>
            <a:r>
              <a:rPr lang="fr-CA" sz="2200" b="1" i="0" u="none" strike="noStrike" cap="none" dirty="0">
                <a:solidFill>
                  <a:srgbClr val="0D266D"/>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8"/>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277" name="Google Shape;277;p28"/>
          <p:cNvSpPr txBox="1">
            <a:spLocks noGrp="1"/>
          </p:cNvSpPr>
          <p:nvPr>
            <p:ph type="body" idx="1"/>
          </p:nvPr>
        </p:nvSpPr>
        <p:spPr>
          <a:xfrm>
            <a:off x="278780" y="1401244"/>
            <a:ext cx="8575288" cy="5301007"/>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Monsieur Paquet prend deux médicaments, soit l’Aspirine et le </a:t>
            </a:r>
            <a:r>
              <a:rPr lang="fr-CA" sz="1500" dirty="0" err="1">
                <a:solidFill>
                  <a:srgbClr val="0D266D"/>
                </a:solidFill>
                <a:latin typeface="Arial" panose="020B0604020202020204" pitchFamily="34" charset="0"/>
                <a:cs typeface="Arial" panose="020B0604020202020204" pitchFamily="34" charset="0"/>
              </a:rPr>
              <a:t>Brilinta</a:t>
            </a:r>
            <a:r>
              <a:rPr lang="fr-CA" sz="1500" dirty="0">
                <a:solidFill>
                  <a:srgbClr val="0D266D"/>
                </a:solidFill>
                <a:latin typeface="Arial" panose="020B0604020202020204" pitchFamily="34" charset="0"/>
                <a:cs typeface="Arial" panose="020B0604020202020204" pitchFamily="34" charset="0"/>
              </a:rPr>
              <a:t> qui appartiennent à la classe des antiplaquettaires. </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Les plaquettes sanguines jouent un rôle primordial dans l’hémostase, puisqu’elles favorisent la coagulation sanguine et, ainsi, la formation de thrombus. À la surface des plaquettes, on trouve plusieurs récepteurs qui représentent des cibles de choix pour les médicaments qui inhibent leur fonction. Ainsi, les antiplaquettaires aident à prévenir la formation de thrombus et à réduire le risque de subir un autre événement cardiovasculaire. </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Lors de la pratique de l’activité physique, il faudra s’assurer que l’environnement demeure sécuritaire de manière à éviter les chutes ou les blessures, puisque les personnes qui prennent ces deux médicaments ont un risque accru de saignement. Le </a:t>
            </a:r>
            <a:r>
              <a:rPr lang="fr-CA" sz="1500" dirty="0" err="1">
                <a:solidFill>
                  <a:srgbClr val="0D266D"/>
                </a:solidFill>
                <a:latin typeface="Arial" panose="020B0604020202020204" pitchFamily="34" charset="0"/>
                <a:cs typeface="Arial" panose="020B0604020202020204" pitchFamily="34" charset="0"/>
              </a:rPr>
              <a:t>Brilinta</a:t>
            </a:r>
            <a:r>
              <a:rPr lang="fr-CA" sz="1500" dirty="0">
                <a:solidFill>
                  <a:srgbClr val="0D266D"/>
                </a:solidFill>
                <a:latin typeface="Arial" panose="020B0604020202020204" pitchFamily="34" charset="0"/>
                <a:cs typeface="Arial" panose="020B0604020202020204" pitchFamily="34" charset="0"/>
              </a:rPr>
              <a:t> peut aussi être associé avec de la dyspnée au repos, pendant l’activité physique et pendant le sommeil. Généralement, la dyspnée s’estompe avec le temps. Il est suggéré d’en discuter avec le médecin si cet effet secondaire s’aggrave ou ne semble pas s’estomper.</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Le </a:t>
            </a:r>
            <a:r>
              <a:rPr lang="fr-CA" sz="1500" dirty="0" err="1">
                <a:solidFill>
                  <a:srgbClr val="0D266D"/>
                </a:solidFill>
                <a:latin typeface="Arial" panose="020B0604020202020204" pitchFamily="34" charset="0"/>
                <a:cs typeface="Arial" panose="020B0604020202020204" pitchFamily="34" charset="0"/>
              </a:rPr>
              <a:t>Monocor</a:t>
            </a:r>
            <a:r>
              <a:rPr lang="fr-CA" sz="1500" dirty="0">
                <a:solidFill>
                  <a:srgbClr val="0D266D"/>
                </a:solidFill>
                <a:latin typeface="Arial" panose="020B0604020202020204" pitchFamily="34" charset="0"/>
                <a:cs typeface="Arial" panose="020B0604020202020204" pitchFamily="34" charset="0"/>
              </a:rPr>
              <a:t> est un médicament qui appartient à la classe des bêtabloquants. Ces derniers bloquent les récepteurs ß-adrénergiques, ce qui amène une diminution de la fréquence cardiaque. Les personnes qui prennent des bêtabloquants peuvent avoir une diminution de leur tolérance à l’effort. Ces médicaments peuvent aussi altérer la thermorégulation lors de l’activité physique. </a:t>
            </a:r>
            <a:endParaRPr sz="15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500" dirty="0">
                <a:solidFill>
                  <a:srgbClr val="0D266D"/>
                </a:solidFill>
                <a:latin typeface="Arial" panose="020B0604020202020204" pitchFamily="34" charset="0"/>
                <a:cs typeface="Arial" panose="020B0604020202020204" pitchFamily="34" charset="0"/>
              </a:rPr>
              <a:t>Les vasodilatateurs aideront à réduire la tension artérielle et à réduire la charge de travail du cœur. Un retour au calme progressif et prolongé est à prévoir pour réduire les risques d’hypotension </a:t>
            </a:r>
            <a:r>
              <a:rPr lang="fr-CA" sz="1500" dirty="0" err="1">
                <a:solidFill>
                  <a:srgbClr val="0D266D"/>
                </a:solidFill>
                <a:latin typeface="Arial" panose="020B0604020202020204" pitchFamily="34" charset="0"/>
                <a:cs typeface="Arial" panose="020B0604020202020204" pitchFamily="34" charset="0"/>
              </a:rPr>
              <a:t>postexercice</a:t>
            </a:r>
            <a:r>
              <a:rPr lang="fr-CA" sz="1500" dirty="0">
                <a:solidFill>
                  <a:srgbClr val="0D266D"/>
                </a:solidFill>
                <a:latin typeface="Arial" panose="020B0604020202020204" pitchFamily="34" charset="0"/>
                <a:cs typeface="Arial" panose="020B0604020202020204" pitchFamily="34" charset="0"/>
              </a:rPr>
              <a:t>.</a:t>
            </a: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50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4"/>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rtl="0">
              <a:lnSpc>
                <a:spcPct val="90000"/>
              </a:lnSpc>
              <a:spcBef>
                <a:spcPts val="0"/>
              </a:spcBef>
              <a:spcAft>
                <a:spcPts val="0"/>
              </a:spcAft>
              <a:buClr>
                <a:srgbClr val="D60B41"/>
              </a:buClr>
              <a:buSzPts val="3000"/>
              <a:buFont typeface="Play"/>
              <a:buNone/>
            </a:pPr>
            <a:r>
              <a:rPr lang="fr-CA" dirty="0"/>
              <a:t>Objectifs d’apprentissage</a:t>
            </a:r>
          </a:p>
        </p:txBody>
      </p:sp>
      <p:sp>
        <p:nvSpPr>
          <p:cNvPr id="95" name="Google Shape;95;p4"/>
          <p:cNvSpPr txBox="1">
            <a:spLocks noGrp="1"/>
          </p:cNvSpPr>
          <p:nvPr>
            <p:ph type="body" idx="1"/>
          </p:nvPr>
        </p:nvSpPr>
        <p:spPr>
          <a:xfrm>
            <a:off x="675234" y="1736506"/>
            <a:ext cx="7695151" cy="4289339"/>
          </a:xfrm>
          <a:prstGeom prst="rect">
            <a:avLst/>
          </a:prstGeom>
          <a:noFill/>
          <a:ln>
            <a:noFill/>
          </a:ln>
        </p:spPr>
        <p:txBody>
          <a:bodyPr spcFirstLastPara="1" wrap="square" lIns="91425" tIns="45700" rIns="91425" bIns="45700" anchor="ctr" anchorCtr="0">
            <a:spAutoFit/>
          </a:bodyPr>
          <a:lstStyle/>
          <a:p>
            <a:pPr marL="457200" lvl="0" indent="-457200" algn="just" rtl="0">
              <a:lnSpc>
                <a:spcPct val="90000"/>
              </a:lnSpc>
              <a:spcBef>
                <a:spcPts val="0"/>
              </a:spcBef>
              <a:spcAft>
                <a:spcPts val="0"/>
              </a:spcAft>
              <a:buClr>
                <a:srgbClr val="0D266D"/>
              </a:buClr>
              <a:buSzPts val="2000"/>
              <a:buFont typeface="Arial"/>
              <a:buChar char="•"/>
            </a:pPr>
            <a:r>
              <a:rPr lang="fr-CA" sz="1900" dirty="0">
                <a:solidFill>
                  <a:srgbClr val="0D266D"/>
                </a:solidFill>
                <a:latin typeface="Arial" panose="020B0604020202020204" pitchFamily="34" charset="0"/>
                <a:cs typeface="Arial" panose="020B0604020202020204" pitchFamily="34" charset="0"/>
              </a:rPr>
              <a:t>Reconnaître les facteurs de risque de la maladie coronarienne </a:t>
            </a:r>
            <a:r>
              <a:rPr lang="fr-CA" sz="1900" dirty="0" err="1">
                <a:solidFill>
                  <a:srgbClr val="0D266D"/>
                </a:solidFill>
                <a:latin typeface="Arial" panose="020B0604020202020204" pitchFamily="34" charset="0"/>
                <a:cs typeface="Arial" panose="020B0604020202020204" pitchFamily="34" charset="0"/>
              </a:rPr>
              <a:t>athérosclérotique</a:t>
            </a:r>
            <a:r>
              <a:rPr lang="fr-CA" sz="1900" dirty="0">
                <a:solidFill>
                  <a:srgbClr val="0D266D"/>
                </a:solidFill>
                <a:latin typeface="Arial" panose="020B0604020202020204" pitchFamily="34" charset="0"/>
                <a:cs typeface="Arial" panose="020B0604020202020204" pitchFamily="34" charset="0"/>
              </a:rPr>
              <a:t>;</a:t>
            </a:r>
            <a:endParaRPr lang="fr-CA" sz="1900" b="0" i="0" u="none" strike="noStrike" dirty="0">
              <a:solidFill>
                <a:srgbClr val="0D266D"/>
              </a:solidFill>
              <a:latin typeface="Arial" panose="020B0604020202020204" pitchFamily="34" charset="0"/>
              <a:cs typeface="Arial" panose="020B0604020202020204" pitchFamily="34" charset="0"/>
            </a:endParaRPr>
          </a:p>
          <a:p>
            <a:pPr marL="457200" lvl="0" indent="-457200" algn="just" rtl="0">
              <a:lnSpc>
                <a:spcPct val="90000"/>
              </a:lnSpc>
              <a:spcBef>
                <a:spcPts val="1000"/>
              </a:spcBef>
              <a:spcAft>
                <a:spcPts val="0"/>
              </a:spcAft>
              <a:buClr>
                <a:srgbClr val="0D266D"/>
              </a:buClr>
              <a:buSzPts val="2000"/>
              <a:buFont typeface="Arial"/>
              <a:buChar char="•"/>
            </a:pPr>
            <a:r>
              <a:rPr lang="fr-CA" sz="1900" dirty="0">
                <a:solidFill>
                  <a:srgbClr val="0D266D"/>
                </a:solidFill>
                <a:latin typeface="Arial" panose="020B0604020202020204" pitchFamily="34" charset="0"/>
                <a:cs typeface="Arial" panose="020B0604020202020204" pitchFamily="34" charset="0"/>
              </a:rPr>
              <a:t>Identifier les classes de médicaments utilisés pour la maladie coronarienne </a:t>
            </a:r>
            <a:r>
              <a:rPr lang="fr-CA" sz="1900" dirty="0" err="1">
                <a:solidFill>
                  <a:srgbClr val="0D266D"/>
                </a:solidFill>
                <a:latin typeface="Arial" panose="020B0604020202020204" pitchFamily="34" charset="0"/>
                <a:cs typeface="Arial" panose="020B0604020202020204" pitchFamily="34" charset="0"/>
              </a:rPr>
              <a:t>athérosclérotique</a:t>
            </a:r>
            <a:r>
              <a:rPr lang="fr-CA" sz="1900" dirty="0">
                <a:solidFill>
                  <a:srgbClr val="0D266D"/>
                </a:solidFill>
                <a:latin typeface="Arial" panose="020B0604020202020204" pitchFamily="34" charset="0"/>
                <a:cs typeface="Arial" panose="020B0604020202020204" pitchFamily="34" charset="0"/>
              </a:rPr>
              <a:t> et connaître leurs effets indésirables et les précautions à prendre en lien avec l’activité physique;</a:t>
            </a:r>
            <a:endParaRPr lang="fr-CA" sz="1900" dirty="0">
              <a:latin typeface="Arial" panose="020B0604020202020204" pitchFamily="34" charset="0"/>
              <a:cs typeface="Arial" panose="020B0604020202020204" pitchFamily="34" charset="0"/>
            </a:endParaRPr>
          </a:p>
          <a:p>
            <a:pPr marL="457200" lvl="0" indent="-457200" algn="just" rtl="0">
              <a:lnSpc>
                <a:spcPct val="90000"/>
              </a:lnSpc>
              <a:spcBef>
                <a:spcPts val="1000"/>
              </a:spcBef>
              <a:spcAft>
                <a:spcPts val="0"/>
              </a:spcAft>
              <a:buClr>
                <a:srgbClr val="0D266D"/>
              </a:buClr>
              <a:buSzPts val="2000"/>
              <a:buFont typeface="Arial"/>
              <a:buChar char="•"/>
            </a:pPr>
            <a:r>
              <a:rPr lang="fr-CA" sz="1900" dirty="0">
                <a:solidFill>
                  <a:srgbClr val="0D266D"/>
                </a:solidFill>
                <a:latin typeface="Arial" panose="020B0604020202020204" pitchFamily="34" charset="0"/>
                <a:cs typeface="Arial" panose="020B0604020202020204" pitchFamily="34" charset="0"/>
              </a:rPr>
              <a:t>Reconnaître les facteurs de risque de la maladie coronarienne </a:t>
            </a:r>
            <a:r>
              <a:rPr lang="fr-CA" sz="1900" dirty="0" err="1">
                <a:solidFill>
                  <a:srgbClr val="0D266D"/>
                </a:solidFill>
                <a:latin typeface="Arial" panose="020B0604020202020204" pitchFamily="34" charset="0"/>
                <a:cs typeface="Arial" panose="020B0604020202020204" pitchFamily="34" charset="0"/>
              </a:rPr>
              <a:t>athérosclérotique</a:t>
            </a:r>
            <a:r>
              <a:rPr lang="fr-CA" sz="1900" dirty="0">
                <a:solidFill>
                  <a:srgbClr val="0D266D"/>
                </a:solidFill>
                <a:latin typeface="Arial" panose="020B0604020202020204" pitchFamily="34" charset="0"/>
                <a:cs typeface="Arial" panose="020B0604020202020204" pitchFamily="34" charset="0"/>
              </a:rPr>
              <a:t>;</a:t>
            </a:r>
            <a:endParaRPr lang="fr-CA" sz="1900" dirty="0">
              <a:latin typeface="Arial" panose="020B0604020202020204" pitchFamily="34" charset="0"/>
              <a:cs typeface="Arial" panose="020B0604020202020204" pitchFamily="34" charset="0"/>
            </a:endParaRPr>
          </a:p>
          <a:p>
            <a:pPr marL="457200" lvl="0" indent="-457200" algn="just" rtl="0">
              <a:lnSpc>
                <a:spcPct val="90000"/>
              </a:lnSpc>
              <a:spcBef>
                <a:spcPts val="1000"/>
              </a:spcBef>
              <a:spcAft>
                <a:spcPts val="0"/>
              </a:spcAft>
              <a:buClr>
                <a:srgbClr val="0D266D"/>
              </a:buClr>
              <a:buSzPts val="2000"/>
              <a:buFont typeface="Arial"/>
              <a:buChar char="•"/>
            </a:pPr>
            <a:r>
              <a:rPr lang="fr-CA" sz="1900" dirty="0">
                <a:solidFill>
                  <a:srgbClr val="0D266D"/>
                </a:solidFill>
                <a:latin typeface="Arial" panose="020B0604020202020204" pitchFamily="34" charset="0"/>
                <a:cs typeface="Arial" panose="020B0604020202020204" pitchFamily="34" charset="0"/>
              </a:rPr>
              <a:t>Se familiariser avec l’évaluation de la capacité cardiorespiratoire, les critères d’arrêt et l’interprétation des résultats dans un contexte de maladie coronarienne </a:t>
            </a:r>
            <a:r>
              <a:rPr lang="fr-CA" sz="1900" dirty="0" err="1">
                <a:solidFill>
                  <a:srgbClr val="0D266D"/>
                </a:solidFill>
                <a:latin typeface="Arial" panose="020B0604020202020204" pitchFamily="34" charset="0"/>
                <a:cs typeface="Arial" panose="020B0604020202020204" pitchFamily="34" charset="0"/>
              </a:rPr>
              <a:t>athérosclérotique</a:t>
            </a:r>
            <a:r>
              <a:rPr lang="fr-CA" sz="1900" dirty="0">
                <a:solidFill>
                  <a:srgbClr val="0D266D"/>
                </a:solidFill>
                <a:latin typeface="Arial" panose="020B0604020202020204" pitchFamily="34" charset="0"/>
                <a:cs typeface="Arial" panose="020B0604020202020204" pitchFamily="34" charset="0"/>
              </a:rPr>
              <a:t>;</a:t>
            </a:r>
          </a:p>
          <a:p>
            <a:pPr marL="457200" lvl="0" indent="-457200" algn="just" rtl="0">
              <a:lnSpc>
                <a:spcPct val="90000"/>
              </a:lnSpc>
              <a:spcBef>
                <a:spcPts val="1000"/>
              </a:spcBef>
              <a:spcAft>
                <a:spcPts val="0"/>
              </a:spcAft>
              <a:buClr>
                <a:srgbClr val="0D266D"/>
              </a:buClr>
              <a:buSzPts val="2000"/>
              <a:buFont typeface="Arial"/>
              <a:buChar char="•"/>
            </a:pPr>
            <a:r>
              <a:rPr lang="fr-CA" sz="1900" dirty="0">
                <a:solidFill>
                  <a:srgbClr val="0D266D"/>
                </a:solidFill>
                <a:latin typeface="Arial" panose="020B0604020202020204" pitchFamily="34" charset="0"/>
                <a:cs typeface="Arial" panose="020B0604020202020204" pitchFamily="34" charset="0"/>
              </a:rPr>
              <a:t>Réaliser une prescription de l’exercice sécuritaire pour une personne qui présente une maladie coronarienne </a:t>
            </a:r>
            <a:r>
              <a:rPr lang="fr-CA" sz="1900" dirty="0" err="1">
                <a:solidFill>
                  <a:srgbClr val="0D266D"/>
                </a:solidFill>
                <a:latin typeface="Arial" panose="020B0604020202020204" pitchFamily="34" charset="0"/>
                <a:cs typeface="Arial" panose="020B0604020202020204" pitchFamily="34" charset="0"/>
              </a:rPr>
              <a:t>athérosclérotique</a:t>
            </a:r>
            <a:r>
              <a:rPr lang="fr-CA" sz="1900" dirty="0">
                <a:solidFill>
                  <a:srgbClr val="0D266D"/>
                </a:solidFill>
                <a:latin typeface="Arial" panose="020B0604020202020204" pitchFamily="34" charset="0"/>
                <a:cs typeface="Arial" panose="020B0604020202020204" pitchFamily="34" charset="0"/>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9"/>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Nitroglycérine</a:t>
            </a:r>
            <a:endParaRPr dirty="0"/>
          </a:p>
        </p:txBody>
      </p:sp>
      <p:sp>
        <p:nvSpPr>
          <p:cNvPr id="286" name="Google Shape;286;p29"/>
          <p:cNvSpPr txBox="1"/>
          <p:nvPr/>
        </p:nvSpPr>
        <p:spPr>
          <a:xfrm>
            <a:off x="256478" y="1608276"/>
            <a:ext cx="8686800" cy="4270009"/>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rgbClr val="0D266D"/>
              </a:buClr>
              <a:buSzPts val="2000"/>
              <a:buFont typeface="Arial"/>
              <a:buNone/>
            </a:pPr>
            <a:r>
              <a:rPr lang="fr-CA" sz="2000" b="1" i="0" u="none" strike="noStrike" cap="none" dirty="0">
                <a:solidFill>
                  <a:srgbClr val="0D266D"/>
                </a:solidFill>
                <a:latin typeface="Arial" panose="020B0604020202020204" pitchFamily="34" charset="0"/>
                <a:ea typeface="Arial"/>
                <a:cs typeface="Arial" panose="020B0604020202020204" pitchFamily="34" charset="0"/>
                <a:sym typeface="Arial"/>
              </a:rPr>
              <a:t>Après vous avoir donné sa liste de médicaments, monsieur Paquet vous dit : « Mon médecin et mon pharmacien m’ont expliqué ce que c’était, la nitroglycérine, mais je ne m’en souviens plus. Je ne l’ai encore jamais utilisée. Est-ce que vous connaissez cela et est-ce que vous savez dans quel contexte l’utiliser?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000"/>
              </a:spcBef>
              <a:spcAft>
                <a:spcPts val="0"/>
              </a:spcAft>
              <a:buClr>
                <a:srgbClr val="0D266D"/>
              </a:buClr>
              <a:buSzPts val="2000"/>
              <a:buFont typeface="Arial"/>
              <a:buNone/>
            </a:pPr>
            <a:r>
              <a:rPr lang="fr-CA" sz="2000" b="1" i="0" u="none" strike="noStrike" cap="none" dirty="0">
                <a:solidFill>
                  <a:srgbClr val="0D266D"/>
                </a:solidFill>
                <a:latin typeface="Arial" panose="020B0604020202020204" pitchFamily="34" charset="0"/>
                <a:ea typeface="Arial"/>
                <a:cs typeface="Arial" panose="020B0604020202020204" pitchFamily="34" charset="0"/>
                <a:sym typeface="Arial"/>
              </a:rPr>
              <a:t>Sélectionnez le ou les meilleurs énoncés.</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2000"/>
              <a:buFont typeface="Arial"/>
              <a:buNone/>
            </a:pPr>
            <a:r>
              <a:rPr lang="fr-CA" sz="1600" b="1"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1) </a:t>
            </a:r>
            <a:r>
              <a:rPr lang="fr-CA" sz="16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La nitroglycérine entraîne une vasodilatation du muscle lisse vasculaire, ce qui aura pour effet de diminuer les besoins et d’augmenter les apports en oxygène du myocarde. </a:t>
            </a:r>
            <a:endParaRPr sz="16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2000"/>
              <a:buFont typeface="Arial"/>
              <a:buNone/>
            </a:pPr>
            <a:r>
              <a:rPr lang="fr-CA" sz="1600" b="1" i="0" u="none" strike="noStrike" cap="none" dirty="0">
                <a:solidFill>
                  <a:srgbClr val="0D266D"/>
                </a:solidFill>
                <a:latin typeface="Arial" panose="020B0604020202020204" pitchFamily="34" charset="0"/>
                <a:ea typeface="Arial"/>
                <a:cs typeface="Arial" panose="020B0604020202020204" pitchFamily="34" charset="0"/>
                <a:sym typeface="Arial"/>
              </a:rPr>
              <a:t>2) </a:t>
            </a:r>
            <a:r>
              <a:rPr lang="fr-CA" sz="1600" b="0" i="0" u="none" strike="noStrike" cap="none" dirty="0">
                <a:solidFill>
                  <a:srgbClr val="0D266D"/>
                </a:solidFill>
                <a:latin typeface="Arial" panose="020B0604020202020204" pitchFamily="34" charset="0"/>
                <a:ea typeface="Arial"/>
                <a:cs typeface="Arial" panose="020B0604020202020204" pitchFamily="34" charset="0"/>
                <a:sym typeface="Arial"/>
              </a:rPr>
              <a:t>La nitroglycérine entraîne une vasodilatation du muscle cardiaque, ce qui aura pour effet de faciliter la circulation du sang dans le cœur et de permettre une meilleure oxygénation du muscle cardiaque.</a:t>
            </a:r>
            <a:endParaRPr sz="1600" b="1"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2000"/>
              <a:buFont typeface="Arial"/>
              <a:buNone/>
            </a:pPr>
            <a:r>
              <a:rPr lang="fr-CA" sz="1600" b="1" i="0" u="none" strike="noStrike" cap="none" dirty="0">
                <a:solidFill>
                  <a:srgbClr val="0D266D"/>
                </a:solidFill>
                <a:latin typeface="Arial" panose="020B0604020202020204" pitchFamily="34" charset="0"/>
                <a:ea typeface="Arial"/>
                <a:cs typeface="Arial" panose="020B0604020202020204" pitchFamily="34" charset="0"/>
                <a:sym typeface="Arial"/>
              </a:rPr>
              <a:t>3) </a:t>
            </a:r>
            <a:r>
              <a:rPr lang="fr-CA" sz="1600" b="0" i="0" u="none" strike="noStrike" cap="none" dirty="0">
                <a:solidFill>
                  <a:srgbClr val="0D266D"/>
                </a:solidFill>
                <a:latin typeface="Arial" panose="020B0604020202020204" pitchFamily="34" charset="0"/>
                <a:ea typeface="Arial"/>
                <a:cs typeface="Arial" panose="020B0604020202020204" pitchFamily="34" charset="0"/>
                <a:sym typeface="Arial"/>
              </a:rPr>
              <a:t>Afin de prévenir la survenue d’angine, il est toujours suggéré de prendre </a:t>
            </a:r>
            <a:r>
              <a:rPr lang="fr-CA" sz="1600" dirty="0">
                <a:solidFill>
                  <a:srgbClr val="0D266D"/>
                </a:solidFill>
                <a:latin typeface="Arial" panose="020B0604020202020204" pitchFamily="34" charset="0"/>
                <a:cs typeface="Arial" panose="020B0604020202020204" pitchFamily="34" charset="0"/>
              </a:rPr>
              <a:t>deux</a:t>
            </a:r>
            <a:r>
              <a:rPr lang="fr-CA" sz="1600" b="0" i="0" u="none" strike="noStrike" cap="none" dirty="0">
                <a:solidFill>
                  <a:srgbClr val="0D266D"/>
                </a:solidFill>
                <a:latin typeface="Arial" panose="020B0604020202020204" pitchFamily="34" charset="0"/>
                <a:ea typeface="Arial"/>
                <a:cs typeface="Arial" panose="020B0604020202020204" pitchFamily="34" charset="0"/>
                <a:sym typeface="Arial"/>
              </a:rPr>
              <a:t> doses de nitroglycérine avant la pratique de l’activité physique.</a:t>
            </a:r>
            <a:endParaRPr sz="16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2000"/>
              <a:buFont typeface="Arial"/>
              <a:buNone/>
            </a:pPr>
            <a:r>
              <a:rPr lang="fr-CA" sz="1600" b="1"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4) </a:t>
            </a:r>
            <a:r>
              <a:rPr lang="fr-CA" sz="16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La nitroglycérine est utilisée afin de soulager des douleurs angineuses.</a:t>
            </a:r>
            <a:endParaRPr sz="16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000"/>
              </a:spcBef>
              <a:spcAft>
                <a:spcPts val="0"/>
              </a:spcAft>
              <a:buClr>
                <a:srgbClr val="0D266D"/>
              </a:buClr>
              <a:buSzPts val="2000"/>
              <a:buFont typeface="Arial"/>
              <a:buNone/>
            </a:pPr>
            <a:r>
              <a:rPr lang="fr-CA" sz="1600" b="1" i="0" u="none" strike="noStrike" cap="none" dirty="0">
                <a:solidFill>
                  <a:srgbClr val="0D266D"/>
                </a:solidFill>
                <a:latin typeface="Arial" panose="020B0604020202020204" pitchFamily="34" charset="0"/>
                <a:ea typeface="Arial"/>
                <a:cs typeface="Arial" panose="020B0604020202020204" pitchFamily="34" charset="0"/>
                <a:sym typeface="Arial"/>
              </a:rPr>
              <a:t> </a:t>
            </a:r>
            <a:endParaRPr sz="16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0"/>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292" name="Google Shape;292;p30"/>
          <p:cNvSpPr txBox="1">
            <a:spLocks noGrp="1"/>
          </p:cNvSpPr>
          <p:nvPr>
            <p:ph type="body" idx="1"/>
          </p:nvPr>
        </p:nvSpPr>
        <p:spPr>
          <a:xfrm>
            <a:off x="223023" y="1451486"/>
            <a:ext cx="8653347" cy="3191354"/>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250" dirty="0">
                <a:solidFill>
                  <a:srgbClr val="0D266D"/>
                </a:solidFill>
                <a:latin typeface="Arial" panose="020B0604020202020204" pitchFamily="34" charset="0"/>
                <a:cs typeface="Arial" panose="020B0604020202020204" pitchFamily="34" charset="0"/>
              </a:rPr>
              <a:t>La nitroglycérine est indiquée pour soulager l’angine. Elle a pour effet principal de relâcher le muscle lisse vasculaire en provoquant une vasodilatation à la fois veineuse et artérielle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La vasodilatation veineuse favorisera l’accumulation de sang dans la circulation périphérique et réduira le retour veineux au cœur, ce qui amènera une diminution de la pression télédiastolique du ventricule gauche (précharge)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La vasodilatation artérielle provoquera une diminution de la résistance vasculaire périphérique, de la pression artérielle systolique et de la pression artérielle moyenne (postcharge)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La nitroglycérine amènera également une dilatation des artères coronaires qui, associée à une diminution de la pression télédiastolique du ventricule gauche, favorisera la perfusion des artères coronaires et entraînera une redistribution de la perfusion coronarienne vers les zones sous-endocardiques, particulièrement vulnérables à l’ischémie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Les dérivés nitrés agissent principalement en réduisant la demande en oxygène du myocarde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a:t>
            </a:r>
          </a:p>
          <a:p>
            <a:pPr marL="0" lvl="0" indent="0" algn="just" rtl="0">
              <a:lnSpc>
                <a:spcPct val="90000"/>
              </a:lnSpc>
              <a:spcBef>
                <a:spcPts val="0"/>
              </a:spcBef>
              <a:spcAft>
                <a:spcPts val="0"/>
              </a:spcAft>
              <a:buClr>
                <a:srgbClr val="0D266D"/>
              </a:buClr>
              <a:buSzPts val="1800"/>
              <a:buNone/>
            </a:pPr>
            <a:endParaRPr sz="12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250" dirty="0">
                <a:solidFill>
                  <a:srgbClr val="0D266D"/>
                </a:solidFill>
                <a:latin typeface="Arial" panose="020B0604020202020204" pitchFamily="34" charset="0"/>
                <a:cs typeface="Arial" panose="020B0604020202020204" pitchFamily="34" charset="0"/>
              </a:rPr>
              <a:t>Il est conseillé d’utiliser la nitroglycérine dès les premiers signes d’une crise d’angine. Après l’administration de nitroglycérine, l’effet vasodilatateur débute après 1 à 3 minutes et atteint un maximum dans les 5 minutes. Généralement, la dose peut être répétée toutes les 5 minutes environ, jusqu’à ce que les douleurs angineuses soient soulagées. Si les douleurs angineuses persistent après trois doses, la personne devrait se rendre d’urgence à l’hôpital.</a:t>
            </a:r>
            <a:endParaRPr sz="12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2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250" dirty="0">
                <a:solidFill>
                  <a:srgbClr val="0D266D"/>
                </a:solidFill>
                <a:latin typeface="Arial" panose="020B0604020202020204" pitchFamily="34" charset="0"/>
                <a:cs typeface="Arial" panose="020B0604020202020204" pitchFamily="34" charset="0"/>
              </a:rPr>
              <a:t>La nitroglycérine peut causer plusieurs effets secondaires, la plupart étant reliés aux effets vasodilatateurs du médicament. Des céphalées intenses et persistantes peuvent survenir dès l’administration du médicament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La nitroglycérine peut aussi entraîner de l’hypotension artérielle et des symptômes associés (vertiges, étourdissements, faiblesse et palpitations), en particulier chez les personnes en station debout (</a:t>
            </a:r>
            <a:r>
              <a:rPr lang="fr-CA" sz="1250" dirty="0" err="1">
                <a:solidFill>
                  <a:srgbClr val="0D266D"/>
                </a:solidFill>
                <a:latin typeface="Arial" panose="020B0604020202020204" pitchFamily="34" charset="0"/>
                <a:cs typeface="Arial" panose="020B0604020202020204" pitchFamily="34" charset="0"/>
              </a:rPr>
              <a:t>Apotex</a:t>
            </a:r>
            <a:r>
              <a:rPr lang="fr-CA" sz="1250" dirty="0">
                <a:solidFill>
                  <a:srgbClr val="0D266D"/>
                </a:solidFill>
                <a:latin typeface="Arial" panose="020B0604020202020204" pitchFamily="34" charset="0"/>
                <a:cs typeface="Arial" panose="020B0604020202020204" pitchFamily="34" charset="0"/>
              </a:rPr>
              <a:t> Inc., 2018). C’est pour cette raison que, lors de l’administration du médicament, la personne doit être au repos et de préférence en position assise. Il est également pertinent de mentionner qu’un usage excessif de nitroglycérine peut entraîner une tolérance. Dans ce contexte, il importe que la personne administre la plus faible dose nécessaire au soulagement des douleurs angineuses.</a:t>
            </a:r>
            <a:endParaRPr sz="12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2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250" dirty="0">
                <a:solidFill>
                  <a:srgbClr val="0D266D"/>
                </a:solidFill>
                <a:latin typeface="Arial" panose="020B0604020202020204" pitchFamily="34" charset="0"/>
                <a:cs typeface="Arial" panose="020B0604020202020204" pitchFamily="34" charset="0"/>
              </a:rPr>
              <a:t>Lorsqu’une personne pose des questions, nous devons nous assurer que l’information transmise est valide. Par conséquent, si vous ne connaissez pas la réponse ou si vous n’êtes pas certain(e) de ce que vous allez avancer, il vaut mieux diriger la personne vers le professionnel concerné. Dans ce cas, vous auriez pu répondre brièvement à monsieur Paquet et le rediriger vers son médecin ou son pharmacien pour avoir plus de détails sur cette médication et sur la façon de l’utiliser. </a:t>
            </a:r>
            <a:endParaRPr sz="125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1"/>
          <p:cNvSpPr txBox="1">
            <a:spLocks noGrp="1"/>
          </p:cNvSpPr>
          <p:nvPr>
            <p:ph type="title"/>
          </p:nvPr>
        </p:nvSpPr>
        <p:spPr>
          <a:xfrm>
            <a:off x="3269546" y="1135463"/>
            <a:ext cx="5635690" cy="2592475"/>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Facteurs de risque de la maladie coronarienne </a:t>
            </a:r>
            <a:r>
              <a:rPr lang="fr-CA" dirty="0" err="1"/>
              <a:t>athérosclérotique</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2"/>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ct val="100000"/>
              <a:buFont typeface="Play"/>
              <a:buNone/>
            </a:pPr>
            <a:r>
              <a:rPr lang="fr-CA" dirty="0"/>
              <a:t>Facteurs de risque de la maladie coronarienne </a:t>
            </a:r>
            <a:r>
              <a:rPr lang="fr-CA" dirty="0" err="1"/>
              <a:t>athérosclérotique</a:t>
            </a:r>
            <a:endParaRPr dirty="0"/>
          </a:p>
        </p:txBody>
      </p:sp>
      <p:sp>
        <p:nvSpPr>
          <p:cNvPr id="307" name="Google Shape;307;p32"/>
          <p:cNvSpPr txBox="1"/>
          <p:nvPr/>
        </p:nvSpPr>
        <p:spPr>
          <a:xfrm>
            <a:off x="457201" y="1398758"/>
            <a:ext cx="8274204" cy="4894762"/>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0"/>
              </a:spcBef>
              <a:spcAft>
                <a:spcPts val="0"/>
              </a:spcAft>
              <a:buClr>
                <a:srgbClr val="0D266D"/>
              </a:buClr>
              <a:buSzPts val="1800"/>
              <a:buFont typeface="Arial"/>
              <a:buNone/>
            </a:pPr>
            <a:r>
              <a:rPr lang="fr-CA" sz="2000" b="1" i="0" u="none" strike="noStrike" cap="none" dirty="0">
                <a:solidFill>
                  <a:srgbClr val="0D266D"/>
                </a:solidFill>
                <a:latin typeface="Arial"/>
                <a:ea typeface="Arial"/>
                <a:cs typeface="Arial"/>
                <a:sym typeface="Arial"/>
              </a:rPr>
              <a:t>Vous avez dressé la liste des facteurs de risque modifiables de la maladie coronarienne </a:t>
            </a:r>
            <a:r>
              <a:rPr lang="fr-CA" sz="2000" b="1" i="0" u="none" strike="noStrike" cap="none" dirty="0" err="1">
                <a:solidFill>
                  <a:srgbClr val="0D266D"/>
                </a:solidFill>
                <a:latin typeface="Arial"/>
                <a:ea typeface="Arial"/>
                <a:cs typeface="Arial"/>
                <a:sym typeface="Arial"/>
              </a:rPr>
              <a:t>athérosclérotique</a:t>
            </a:r>
            <a:r>
              <a:rPr lang="fr-CA" sz="2000" b="1" i="0" u="none" strike="noStrike" cap="none" dirty="0">
                <a:solidFill>
                  <a:srgbClr val="0D266D"/>
                </a:solidFill>
                <a:latin typeface="Arial"/>
                <a:ea typeface="Arial"/>
                <a:cs typeface="Arial"/>
                <a:sym typeface="Arial"/>
              </a:rPr>
              <a:t> de monsieur Paquet. La prise en charge de quel facteur de risque procurerait le bénéfice le plus important?</a:t>
            </a:r>
            <a:endParaRPr sz="20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1)</a:t>
            </a:r>
            <a:r>
              <a:rPr lang="fr-CA" sz="1700" b="0" i="0" u="none" strike="noStrike" cap="none" dirty="0">
                <a:solidFill>
                  <a:srgbClr val="0D266D"/>
                </a:solidFill>
                <a:latin typeface="Arial"/>
                <a:ea typeface="Arial"/>
                <a:cs typeface="Arial"/>
                <a:sym typeface="Arial"/>
              </a:rPr>
              <a:t> Hypertension (contrôlée par la médication)</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2)</a:t>
            </a:r>
            <a:r>
              <a:rPr lang="fr-CA" sz="1700" b="0" i="0" u="none" strike="noStrike" cap="none" dirty="0">
                <a:solidFill>
                  <a:srgbClr val="0D266D"/>
                </a:solidFill>
                <a:latin typeface="Arial"/>
                <a:ea typeface="Arial"/>
                <a:cs typeface="Arial"/>
                <a:sym typeface="Arial"/>
              </a:rPr>
              <a:t> Hypercholestérolémie (contrôlée par la médication)</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3)</a:t>
            </a:r>
            <a:r>
              <a:rPr lang="fr-CA" sz="1700" b="0" i="0" u="none" strike="noStrike" cap="none" dirty="0">
                <a:solidFill>
                  <a:srgbClr val="0D266D"/>
                </a:solidFill>
                <a:latin typeface="Arial"/>
                <a:ea typeface="Arial"/>
                <a:cs typeface="Arial"/>
                <a:sym typeface="Arial"/>
              </a:rPr>
              <a:t> Obésité (circonférence de la taille et IMC élevés)</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4) </a:t>
            </a:r>
            <a:r>
              <a:rPr lang="fr-CA" sz="1700" b="0" i="0" u="none" strike="noStrike" cap="none" dirty="0">
                <a:solidFill>
                  <a:srgbClr val="0D266D"/>
                </a:solidFill>
                <a:latin typeface="Arial"/>
                <a:ea typeface="Arial"/>
                <a:cs typeface="Arial"/>
                <a:sym typeface="Arial"/>
              </a:rPr>
              <a:t>Sédentarité (10-11 heures en position assise ou allongée/jour)</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5)</a:t>
            </a:r>
            <a:r>
              <a:rPr lang="fr-CA" sz="1700" b="0" i="0" u="none" strike="noStrike" cap="none" dirty="0">
                <a:solidFill>
                  <a:srgbClr val="0D266D"/>
                </a:solidFill>
                <a:latin typeface="Arial"/>
                <a:ea typeface="Arial"/>
                <a:cs typeface="Arial"/>
                <a:sym typeface="Arial"/>
              </a:rPr>
              <a:t> Alcool (1-2 bières par jour)</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6)</a:t>
            </a:r>
            <a:r>
              <a:rPr lang="fr-CA" sz="1700" b="0" i="0" u="none" strike="noStrike" cap="none" dirty="0">
                <a:solidFill>
                  <a:srgbClr val="0D266D"/>
                </a:solidFill>
                <a:latin typeface="Arial"/>
                <a:ea typeface="Arial"/>
                <a:cs typeface="Arial"/>
                <a:sym typeface="Arial"/>
              </a:rPr>
              <a:t> Activité physique (moins de 150 min par semaine)</a:t>
            </a:r>
            <a:endParaRPr sz="1700" b="0" i="0" u="none" strike="noStrike" cap="none" dirty="0">
              <a:solidFill>
                <a:srgbClr val="000000"/>
              </a:solidFill>
              <a:latin typeface="Arial"/>
              <a:ea typeface="Arial"/>
              <a:cs typeface="Arial"/>
              <a:sym typeface="Arial"/>
            </a:endParaRPr>
          </a:p>
          <a:p>
            <a:pPr marL="1165225" marR="0" lvl="0" indent="-250825" defTabSz="1165225" rtl="0">
              <a:lnSpc>
                <a:spcPct val="90000"/>
              </a:lnSpc>
              <a:spcBef>
                <a:spcPts val="1200"/>
              </a:spcBef>
              <a:spcAft>
                <a:spcPts val="0"/>
              </a:spcAft>
              <a:buClr>
                <a:srgbClr val="0D266D"/>
              </a:buClr>
              <a:buSzPts val="1800"/>
              <a:buFont typeface="Arial"/>
              <a:buNone/>
            </a:pPr>
            <a:r>
              <a:rPr lang="fr-CA" sz="1700" b="1" i="0" u="none" strike="noStrike" cap="none" dirty="0">
                <a:solidFill>
                  <a:srgbClr val="0D266D"/>
                </a:solidFill>
                <a:highlight>
                  <a:srgbClr val="CAE7F5"/>
                </a:highlight>
                <a:latin typeface="Arial"/>
                <a:ea typeface="Arial"/>
                <a:cs typeface="Arial"/>
                <a:sym typeface="Arial"/>
              </a:rPr>
              <a:t>7)	</a:t>
            </a:r>
            <a:r>
              <a:rPr lang="fr-CA" sz="1700" b="0" i="0" u="none" strike="noStrike" cap="none" dirty="0">
                <a:solidFill>
                  <a:srgbClr val="0D266D"/>
                </a:solidFill>
                <a:highlight>
                  <a:srgbClr val="CAE7F5"/>
                </a:highlight>
                <a:latin typeface="Arial"/>
                <a:ea typeface="Arial"/>
                <a:cs typeface="Arial"/>
                <a:sym typeface="Arial"/>
              </a:rPr>
              <a:t>Tabagisme (pour gérer son stress, il fume quelques cigarettes par jour depuis son événement)</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8)</a:t>
            </a:r>
            <a:r>
              <a:rPr lang="fr-CA" sz="1700" b="0" i="0" u="none" strike="noStrike" cap="none" dirty="0">
                <a:solidFill>
                  <a:srgbClr val="0D266D"/>
                </a:solidFill>
                <a:latin typeface="Arial"/>
                <a:ea typeface="Arial"/>
                <a:cs typeface="Arial"/>
                <a:sym typeface="Arial"/>
              </a:rPr>
              <a:t> Stress (6/10</a:t>
            </a:r>
            <a:r>
              <a:rPr lang="fr-CA" sz="1700" dirty="0">
                <a:solidFill>
                  <a:srgbClr val="0D266D"/>
                </a:solidFill>
              </a:rPr>
              <a:t> :</a:t>
            </a:r>
            <a:r>
              <a:rPr lang="fr-CA" sz="1700" b="0" i="0" u="none" strike="noStrike" cap="none" dirty="0">
                <a:solidFill>
                  <a:srgbClr val="0D266D"/>
                </a:solidFill>
                <a:latin typeface="Arial"/>
                <a:ea typeface="Arial"/>
                <a:cs typeface="Arial"/>
                <a:sym typeface="Arial"/>
              </a:rPr>
              <a:t> le niveau a augmenté depuis son événement)</a:t>
            </a:r>
            <a:endParaRPr sz="17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1200"/>
              </a:spcAft>
              <a:buClr>
                <a:srgbClr val="0D266D"/>
              </a:buClr>
              <a:buSzPts val="1400"/>
              <a:buFont typeface="Arial"/>
              <a:buNone/>
            </a:pPr>
            <a:r>
              <a:rPr lang="fr-CA" sz="1700" b="0" i="0" u="none" strike="noStrike" cap="none" dirty="0">
                <a:solidFill>
                  <a:srgbClr val="0D266D"/>
                </a:solidFill>
                <a:latin typeface="Arial"/>
                <a:ea typeface="Arial"/>
                <a:cs typeface="Arial"/>
                <a:sym typeface="Arial"/>
              </a:rPr>
              <a:t>	</a:t>
            </a:r>
            <a:r>
              <a:rPr lang="fr-CA" sz="1700" b="1" i="0" u="none" strike="noStrike" cap="none" dirty="0">
                <a:solidFill>
                  <a:srgbClr val="0D266D"/>
                </a:solidFill>
                <a:latin typeface="Arial"/>
                <a:ea typeface="Arial"/>
                <a:cs typeface="Arial"/>
                <a:sym typeface="Arial"/>
              </a:rPr>
              <a:t>9)</a:t>
            </a:r>
            <a:r>
              <a:rPr lang="fr-CA" sz="1700" b="0" i="0" u="none" strike="noStrike" cap="none" dirty="0">
                <a:solidFill>
                  <a:srgbClr val="0D266D"/>
                </a:solidFill>
                <a:latin typeface="Arial"/>
                <a:ea typeface="Arial"/>
                <a:cs typeface="Arial"/>
                <a:sym typeface="Arial"/>
              </a:rPr>
              <a:t> Alimentation (rapporte avoir une moins bonne alimentation)</a:t>
            </a:r>
            <a:endParaRPr sz="1700" b="0" i="0" u="none" strike="noStrike" cap="none" dirty="0">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3"/>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313" name="Google Shape;313;p33"/>
          <p:cNvSpPr txBox="1">
            <a:spLocks noGrp="1"/>
          </p:cNvSpPr>
          <p:nvPr>
            <p:ph type="body" idx="1"/>
          </p:nvPr>
        </p:nvSpPr>
        <p:spPr>
          <a:xfrm>
            <a:off x="524107" y="1833323"/>
            <a:ext cx="8118087" cy="3191354"/>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800" dirty="0">
                <a:solidFill>
                  <a:srgbClr val="0D266D"/>
                </a:solidFill>
                <a:latin typeface="Arial" panose="020B0604020202020204" pitchFamily="34" charset="0"/>
                <a:cs typeface="Arial" panose="020B0604020202020204" pitchFamily="34" charset="0"/>
              </a:rPr>
              <a:t>Par définition, un facteur de risque est associé à une augmentation de l’incidence de la maladie. Les facteurs de risque peuvent être physiologiques ou pathologiques, ou encore relever d’habitudes de vie. Dans une importante étude qui a identifié les facteurs les plus fortement associés au risque de la maladie coronarienne </a:t>
            </a:r>
            <a:r>
              <a:rPr lang="fr-CA" sz="1800" dirty="0" err="1">
                <a:solidFill>
                  <a:srgbClr val="0D266D"/>
                </a:solidFill>
                <a:latin typeface="Arial" panose="020B0604020202020204" pitchFamily="34" charset="0"/>
                <a:cs typeface="Arial" panose="020B0604020202020204" pitchFamily="34" charset="0"/>
              </a:rPr>
              <a:t>athérosclérotique</a:t>
            </a:r>
            <a:r>
              <a:rPr lang="fr-CA" sz="1800" dirty="0">
                <a:solidFill>
                  <a:srgbClr val="0D266D"/>
                </a:solidFill>
                <a:latin typeface="Arial" panose="020B0604020202020204" pitchFamily="34" charset="0"/>
                <a:cs typeface="Arial" panose="020B0604020202020204" pitchFamily="34" charset="0"/>
              </a:rPr>
              <a:t>, le tabagisme arrive au premier rang en ce qui concerne les habitudes de vie (Yusuf S., et al., 2004). Les autres facteurs de risque sont tout de même importants, mais c’est la cessation tabagique qui amènera le plus de bénéfices à court terme du point de vue de la santé cardiovasculaire.</a:t>
            </a:r>
            <a:endParaRPr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8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800" dirty="0">
                <a:solidFill>
                  <a:srgbClr val="0D266D"/>
                </a:solidFill>
                <a:latin typeface="Arial" panose="020B0604020202020204" pitchFamily="34" charset="0"/>
                <a:cs typeface="Arial" panose="020B0604020202020204" pitchFamily="34" charset="0"/>
              </a:rPr>
              <a:t>En plus de recommander la pratique de l’activité physique, le kinésiologue pourra accompagner monsieur Paquet dans la prise en charge de ses autres facteurs de risque (comportements sédentaires, cessation tabagique, gestion du stress, etc.), et ce, afin d’améliorer sa santé cardiovasculaire. </a:t>
            </a:r>
            <a:endParaRPr sz="1800" i="0" u="none" strike="noStrike"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4"/>
          <p:cNvSpPr txBox="1"/>
          <p:nvPr/>
        </p:nvSpPr>
        <p:spPr>
          <a:xfrm>
            <a:off x="2988252" y="1597687"/>
            <a:ext cx="5683476" cy="982009"/>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Clr>
                <a:srgbClr val="D60B41"/>
              </a:buClr>
              <a:buSzPts val="4400"/>
              <a:buFont typeface="Play"/>
              <a:buNone/>
            </a:pPr>
            <a:r>
              <a:rPr lang="fr-CA" sz="4400" b="0" i="0" u="none" strike="noStrike" cap="none" dirty="0">
                <a:solidFill>
                  <a:srgbClr val="D60B41"/>
                </a:solidFill>
                <a:ea typeface="Play"/>
                <a:cs typeface="Play"/>
                <a:sym typeface="Play"/>
              </a:rPr>
              <a:t>Activité physique</a:t>
            </a:r>
            <a:endParaRPr sz="1400" b="0" i="0" u="none" strike="noStrike" cap="none" dirty="0">
              <a:solidFill>
                <a:srgbClr val="000000"/>
              </a:solidFil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5"/>
          <p:cNvSpPr txBox="1">
            <a:spLocks noGrp="1"/>
          </p:cNvSpPr>
          <p:nvPr>
            <p:ph type="title"/>
          </p:nvPr>
        </p:nvSpPr>
        <p:spPr>
          <a:xfrm>
            <a:off x="1766655" y="363757"/>
            <a:ext cx="7109715"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t>Monsieur Paquet reprend l’activité physique</a:t>
            </a:r>
            <a:endParaRPr dirty="0"/>
          </a:p>
        </p:txBody>
      </p:sp>
      <p:sp>
        <p:nvSpPr>
          <p:cNvPr id="327" name="Google Shape;327;p35"/>
          <p:cNvSpPr txBox="1"/>
          <p:nvPr/>
        </p:nvSpPr>
        <p:spPr>
          <a:xfrm>
            <a:off x="582805" y="1758102"/>
            <a:ext cx="8179358" cy="2987232"/>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0"/>
              </a:spcBef>
              <a:spcAft>
                <a:spcPts val="0"/>
              </a:spcAft>
              <a:buClr>
                <a:srgbClr val="0D266D"/>
              </a:buClr>
              <a:buSzPts val="2200"/>
              <a:buFont typeface="Arial"/>
              <a:buNone/>
            </a:pPr>
            <a:r>
              <a:rPr lang="fr-CA" sz="2200" b="0" i="0" u="none" strike="noStrike" cap="none" dirty="0">
                <a:solidFill>
                  <a:srgbClr val="0D266D"/>
                </a:solidFill>
                <a:latin typeface="Arial"/>
                <a:ea typeface="Arial"/>
                <a:cs typeface="Arial"/>
                <a:sym typeface="Arial"/>
              </a:rPr>
              <a:t>Monsieur Paquet a l’accord de son cardiologue pour reprendre l’entraînement. </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rgbClr val="0D266D"/>
              </a:buClr>
              <a:buSzPts val="2200"/>
              <a:buFont typeface="Arial"/>
              <a:buNone/>
            </a:pPr>
            <a:r>
              <a:rPr lang="fr-CA" sz="2200" b="0" i="0" u="none" strike="noStrike" cap="none" dirty="0">
                <a:solidFill>
                  <a:srgbClr val="0D266D"/>
                </a:solidFill>
                <a:latin typeface="Arial"/>
                <a:ea typeface="Arial"/>
                <a:cs typeface="Arial"/>
                <a:sym typeface="Arial"/>
              </a:rPr>
              <a:t>Il vous présente les résultats de son épreuve d’effort réalisée sur tapis roulant. Il a trouvé cela difficile, puisqu’il se sentait plus essoufflé qu’à l’habitude. Son cardiologue croit que cela est associé à sa médication. Monsieur Paquet vous mentionne qu’il n’a plus de seuil ischémique.</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rgbClr val="0D266D"/>
              </a:buClr>
              <a:buSzPts val="2200"/>
              <a:buFont typeface="Arial"/>
              <a:buNone/>
            </a:pPr>
            <a:r>
              <a:rPr lang="fr-CA" sz="2200" b="0" i="0" u="none" strike="noStrike" cap="none" dirty="0">
                <a:solidFill>
                  <a:srgbClr val="0D266D"/>
                </a:solidFill>
                <a:latin typeface="Arial"/>
                <a:ea typeface="Arial"/>
                <a:cs typeface="Arial"/>
                <a:sym typeface="Arial"/>
              </a:rPr>
              <a:t>La fréquence cardiaque maximale atteinte lors de l’épreuve d’effort sur tapis roulant est indiquée sur la référence du cardiologue.</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1200"/>
              </a:spcAft>
              <a:buClr>
                <a:schemeClr val="dk1"/>
              </a:buClr>
              <a:buSzPts val="2200"/>
              <a:buFont typeface="Arial"/>
              <a:buNone/>
            </a:pPr>
            <a:endParaRPr sz="2200" b="0" i="0" u="none" strike="noStrike" cap="none" dirty="0">
              <a:solidFill>
                <a:srgbClr val="0D266D"/>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6"/>
          <p:cNvSpPr txBox="1">
            <a:spLocks noGrp="1"/>
          </p:cNvSpPr>
          <p:nvPr>
            <p:ph type="title"/>
          </p:nvPr>
        </p:nvSpPr>
        <p:spPr>
          <a:xfrm>
            <a:off x="1766656" y="363757"/>
            <a:ext cx="7031656"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t>Monsieur Paquet reprend l’activité physique</a:t>
            </a:r>
            <a:endParaRPr dirty="0"/>
          </a:p>
        </p:txBody>
      </p:sp>
      <p:sp>
        <p:nvSpPr>
          <p:cNvPr id="336" name="Google Shape;336;p36"/>
          <p:cNvSpPr/>
          <p:nvPr/>
        </p:nvSpPr>
        <p:spPr>
          <a:xfrm>
            <a:off x="2465080" y="1654645"/>
            <a:ext cx="4053816" cy="4508500"/>
          </a:xfrm>
          <a:prstGeom prst="foldedCorner">
            <a:avLst>
              <a:gd name="adj" fmla="val 16667"/>
            </a:avLst>
          </a:prstGeom>
          <a:solidFill>
            <a:srgbClr val="F2F2F2"/>
          </a:solidFill>
          <a:ln w="222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337" name="Google Shape;337;p36"/>
          <p:cNvGrpSpPr/>
          <p:nvPr/>
        </p:nvGrpSpPr>
        <p:grpSpPr>
          <a:xfrm>
            <a:off x="3913870" y="1784914"/>
            <a:ext cx="2599305" cy="784790"/>
            <a:chOff x="3763395" y="2799467"/>
            <a:chExt cx="2599305" cy="784790"/>
          </a:xfrm>
        </p:grpSpPr>
        <p:sp>
          <p:nvSpPr>
            <p:cNvPr id="338" name="Google Shape;338;p36"/>
            <p:cNvSpPr txBox="1"/>
            <p:nvPr/>
          </p:nvSpPr>
          <p:spPr>
            <a:xfrm>
              <a:off x="3763395" y="2799467"/>
              <a:ext cx="2599305" cy="78479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000"/>
                <a:buFont typeface="Arial"/>
                <a:buNone/>
              </a:pPr>
              <a:r>
                <a:rPr lang="fr-CA" sz="1000" b="1" i="0" u="none" strike="noStrike" cap="none" dirty="0">
                  <a:solidFill>
                    <a:schemeClr val="dk1"/>
                  </a:solidFill>
                  <a:latin typeface="Arial"/>
                  <a:ea typeface="Arial"/>
                  <a:cs typeface="Arial"/>
                  <a:sym typeface="Arial"/>
                </a:rPr>
                <a:t>Nom du client :</a:t>
              </a:r>
              <a:r>
                <a:rPr lang="fr-CA" sz="1000" b="1" dirty="0">
                  <a:solidFill>
                    <a:schemeClr val="dk1"/>
                  </a:solidFill>
                  <a:latin typeface="Arial"/>
                  <a:ea typeface="Arial"/>
                  <a:cs typeface="Arial"/>
                  <a:sym typeface="Arial"/>
                </a:rPr>
                <a:t> </a:t>
              </a:r>
              <a:r>
                <a:rPr lang="fr-CA" sz="1000" b="1" i="0" u="none" strike="noStrike" cap="none" dirty="0">
                  <a:solidFill>
                    <a:schemeClr val="dk1"/>
                  </a:solidFill>
                  <a:latin typeface="Arial"/>
                  <a:ea typeface="Arial"/>
                  <a:cs typeface="Arial"/>
                  <a:sym typeface="Arial"/>
                </a:rPr>
                <a:t>___________________</a:t>
              </a:r>
            </a:p>
            <a:p>
              <a:pPr marL="0" marR="0" lvl="0" indent="0" algn="l" rtl="0">
                <a:lnSpc>
                  <a:spcPct val="150000"/>
                </a:lnSpc>
                <a:spcBef>
                  <a:spcPts val="0"/>
                </a:spcBef>
                <a:spcAft>
                  <a:spcPts val="0"/>
                </a:spcAft>
                <a:buClr>
                  <a:srgbClr val="000000"/>
                </a:buClr>
                <a:buSzPts val="1000"/>
                <a:buFont typeface="Arial"/>
                <a:buNone/>
              </a:pPr>
              <a:r>
                <a:rPr lang="fr-CA" sz="1000" b="1" i="0" u="none" strike="noStrike" cap="none" dirty="0">
                  <a:solidFill>
                    <a:schemeClr val="dk1"/>
                  </a:solidFill>
                  <a:latin typeface="Arial"/>
                  <a:ea typeface="Arial"/>
                  <a:cs typeface="Arial"/>
                  <a:sym typeface="Arial"/>
                </a:rPr>
                <a:t>Âge :	____________________</a:t>
              </a:r>
              <a:endParaRPr sz="1400" b="0" i="0" u="none" strike="noStrike" cap="none" dirty="0">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000"/>
                <a:buFont typeface="Arial"/>
                <a:buNone/>
              </a:pPr>
              <a:r>
                <a:rPr lang="fr-CA" sz="1000" b="1" i="0" u="none" strike="noStrike" cap="none" dirty="0">
                  <a:solidFill>
                    <a:schemeClr val="dk1"/>
                  </a:solidFill>
                  <a:latin typeface="Arial"/>
                  <a:ea typeface="Arial"/>
                  <a:cs typeface="Arial"/>
                  <a:sym typeface="Arial"/>
                </a:rPr>
                <a:t>Occupation :	____________________</a:t>
              </a:r>
              <a:endParaRPr sz="1000" b="0" i="0" u="none" strike="noStrike" cap="none" dirty="0">
                <a:solidFill>
                  <a:schemeClr val="dk1"/>
                </a:solidFill>
                <a:latin typeface="Arial"/>
                <a:ea typeface="Arial"/>
                <a:cs typeface="Arial"/>
                <a:sym typeface="Arial"/>
              </a:endParaRPr>
            </a:p>
          </p:txBody>
        </p:sp>
        <p:sp>
          <p:nvSpPr>
            <p:cNvPr id="339" name="Google Shape;339;p36"/>
            <p:cNvSpPr txBox="1"/>
            <p:nvPr/>
          </p:nvSpPr>
          <p:spPr>
            <a:xfrm>
              <a:off x="4702297" y="2824867"/>
              <a:ext cx="1660402"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dirty="0">
                  <a:solidFill>
                    <a:schemeClr val="dk1"/>
                  </a:solidFill>
                  <a:latin typeface="Arial"/>
                  <a:ea typeface="Arial"/>
                  <a:cs typeface="Arial"/>
                  <a:sym typeface="Arial"/>
                </a:rPr>
                <a:t>Fernand Paquet</a:t>
              </a:r>
              <a:endParaRPr sz="1000" b="0" i="0" u="none" strike="noStrike" cap="none" dirty="0">
                <a:solidFill>
                  <a:schemeClr val="dk1"/>
                </a:solidFill>
                <a:latin typeface="Arial"/>
                <a:ea typeface="Arial"/>
                <a:cs typeface="Arial"/>
                <a:sym typeface="Arial"/>
              </a:endParaRPr>
            </a:p>
          </p:txBody>
        </p:sp>
        <p:sp>
          <p:nvSpPr>
            <p:cNvPr id="340" name="Google Shape;340;p36"/>
            <p:cNvSpPr txBox="1"/>
            <p:nvPr/>
          </p:nvSpPr>
          <p:spPr>
            <a:xfrm>
              <a:off x="4702297" y="3290776"/>
              <a:ext cx="1088006"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dirty="0">
                  <a:solidFill>
                    <a:schemeClr val="dk1"/>
                  </a:solidFill>
                  <a:latin typeface="Arial"/>
                  <a:ea typeface="Arial"/>
                  <a:cs typeface="Arial"/>
                  <a:sym typeface="Arial"/>
                </a:rPr>
                <a:t>Retraité</a:t>
              </a:r>
              <a:endParaRPr sz="1000" b="0" i="0" u="none" strike="noStrike" cap="none" dirty="0">
                <a:solidFill>
                  <a:schemeClr val="dk1"/>
                </a:solidFill>
                <a:latin typeface="Arial"/>
                <a:ea typeface="Arial"/>
                <a:cs typeface="Arial"/>
                <a:sym typeface="Arial"/>
              </a:endParaRPr>
            </a:p>
          </p:txBody>
        </p:sp>
        <p:sp>
          <p:nvSpPr>
            <p:cNvPr id="341" name="Google Shape;341;p36"/>
            <p:cNvSpPr txBox="1"/>
            <p:nvPr/>
          </p:nvSpPr>
          <p:spPr>
            <a:xfrm>
              <a:off x="4702297" y="3053650"/>
              <a:ext cx="1088006"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dirty="0">
                  <a:solidFill>
                    <a:schemeClr val="dk1"/>
                  </a:solidFill>
                  <a:latin typeface="Arial"/>
                  <a:ea typeface="Arial"/>
                  <a:cs typeface="Arial"/>
                  <a:sym typeface="Arial"/>
                </a:rPr>
                <a:t>63 ans</a:t>
              </a:r>
              <a:endParaRPr sz="1000" b="0" i="0" u="none" strike="noStrike" cap="none" dirty="0">
                <a:solidFill>
                  <a:schemeClr val="dk1"/>
                </a:solidFill>
                <a:latin typeface="Arial"/>
                <a:ea typeface="Arial"/>
                <a:cs typeface="Arial"/>
                <a:sym typeface="Arial"/>
              </a:endParaRPr>
            </a:p>
          </p:txBody>
        </p:sp>
      </p:grpSp>
      <p:pic>
        <p:nvPicPr>
          <p:cNvPr id="342" name="Google Shape;342;p36" descr="Médical avec un remplissage uni"/>
          <p:cNvPicPr preferRelativeResize="0"/>
          <p:nvPr/>
        </p:nvPicPr>
        <p:blipFill rotWithShape="1">
          <a:blip r:embed="rId3">
            <a:alphaModFix/>
          </a:blip>
          <a:srcRect/>
          <a:stretch/>
        </p:blipFill>
        <p:spPr>
          <a:xfrm>
            <a:off x="2711058" y="1810314"/>
            <a:ext cx="855126" cy="855126"/>
          </a:xfrm>
          <a:prstGeom prst="rect">
            <a:avLst/>
          </a:prstGeom>
          <a:noFill/>
          <a:ln>
            <a:noFill/>
          </a:ln>
        </p:spPr>
      </p:pic>
      <p:cxnSp>
        <p:nvCxnSpPr>
          <p:cNvPr id="343" name="Google Shape;343;p36"/>
          <p:cNvCxnSpPr/>
          <p:nvPr/>
        </p:nvCxnSpPr>
        <p:spPr>
          <a:xfrm>
            <a:off x="2606038" y="2665440"/>
            <a:ext cx="3771900" cy="0"/>
          </a:xfrm>
          <a:prstGeom prst="straightConnector1">
            <a:avLst/>
          </a:prstGeom>
          <a:noFill/>
          <a:ln w="9525" cap="flat" cmpd="sng">
            <a:solidFill>
              <a:schemeClr val="accent1"/>
            </a:solidFill>
            <a:prstDash val="solid"/>
            <a:miter lim="800000"/>
            <a:headEnd type="none" w="sm" len="sm"/>
            <a:tailEnd type="none" w="sm" len="sm"/>
          </a:ln>
        </p:spPr>
      </p:cxnSp>
      <p:cxnSp>
        <p:nvCxnSpPr>
          <p:cNvPr id="344" name="Google Shape;344;p36"/>
          <p:cNvCxnSpPr/>
          <p:nvPr/>
        </p:nvCxnSpPr>
        <p:spPr>
          <a:xfrm>
            <a:off x="2606038" y="3389340"/>
            <a:ext cx="3771900" cy="0"/>
          </a:xfrm>
          <a:prstGeom prst="straightConnector1">
            <a:avLst/>
          </a:prstGeom>
          <a:noFill/>
          <a:ln w="9525" cap="flat" cmpd="sng">
            <a:solidFill>
              <a:schemeClr val="accent1"/>
            </a:solidFill>
            <a:prstDash val="solid"/>
            <a:miter lim="800000"/>
            <a:headEnd type="none" w="sm" len="sm"/>
            <a:tailEnd type="none" w="sm" len="sm"/>
          </a:ln>
        </p:spPr>
      </p:cxnSp>
      <p:sp>
        <p:nvSpPr>
          <p:cNvPr id="345" name="Google Shape;345;p36"/>
          <p:cNvSpPr txBox="1"/>
          <p:nvPr/>
        </p:nvSpPr>
        <p:spPr>
          <a:xfrm>
            <a:off x="3942264" y="2673467"/>
            <a:ext cx="1088006"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fr-CA" sz="1000" b="1" i="0" u="none" strike="noStrike" cap="none" dirty="0">
                <a:solidFill>
                  <a:schemeClr val="dk1"/>
                </a:solidFill>
                <a:latin typeface="Arial"/>
                <a:ea typeface="Arial"/>
                <a:cs typeface="Arial"/>
                <a:sym typeface="Arial"/>
              </a:rPr>
              <a:t>PATHOLOGIE</a:t>
            </a:r>
            <a:endParaRPr sz="1000" b="1" i="0" u="none" strike="noStrike" cap="none" dirty="0">
              <a:solidFill>
                <a:schemeClr val="dk1"/>
              </a:solidFill>
              <a:latin typeface="Arial"/>
              <a:ea typeface="Arial"/>
              <a:cs typeface="Arial"/>
              <a:sym typeface="Arial"/>
            </a:endParaRPr>
          </a:p>
        </p:txBody>
      </p:sp>
      <p:cxnSp>
        <p:nvCxnSpPr>
          <p:cNvPr id="346" name="Google Shape;346;p36"/>
          <p:cNvCxnSpPr/>
          <p:nvPr/>
        </p:nvCxnSpPr>
        <p:spPr>
          <a:xfrm>
            <a:off x="2606038" y="2917019"/>
            <a:ext cx="3771900" cy="0"/>
          </a:xfrm>
          <a:prstGeom prst="straightConnector1">
            <a:avLst/>
          </a:prstGeom>
          <a:noFill/>
          <a:ln w="9525" cap="flat" cmpd="sng">
            <a:solidFill>
              <a:schemeClr val="accent1"/>
            </a:solidFill>
            <a:prstDash val="solid"/>
            <a:miter lim="800000"/>
            <a:headEnd type="none" w="sm" len="sm"/>
            <a:tailEnd type="none" w="sm" len="sm"/>
          </a:ln>
        </p:spPr>
      </p:cxnSp>
      <p:sp>
        <p:nvSpPr>
          <p:cNvPr id="347" name="Google Shape;347;p36"/>
          <p:cNvSpPr txBox="1"/>
          <p:nvPr/>
        </p:nvSpPr>
        <p:spPr>
          <a:xfrm>
            <a:off x="2773378" y="2935678"/>
            <a:ext cx="780211" cy="2462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Diabète</a:t>
            </a:r>
            <a:endParaRPr sz="1000" b="0" i="0" u="none" strike="noStrike" cap="none">
              <a:solidFill>
                <a:schemeClr val="dk1"/>
              </a:solidFill>
              <a:latin typeface="Arial"/>
              <a:ea typeface="Arial"/>
              <a:cs typeface="Arial"/>
              <a:sym typeface="Arial"/>
            </a:endParaRPr>
          </a:p>
        </p:txBody>
      </p:sp>
      <p:sp>
        <p:nvSpPr>
          <p:cNvPr id="348" name="Google Shape;348;p36"/>
          <p:cNvSpPr txBox="1"/>
          <p:nvPr/>
        </p:nvSpPr>
        <p:spPr>
          <a:xfrm>
            <a:off x="5142932" y="2935674"/>
            <a:ext cx="1134526"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Emphysème</a:t>
            </a:r>
            <a:endParaRPr sz="1000" b="0" i="0" u="none" strike="noStrike" cap="none">
              <a:solidFill>
                <a:schemeClr val="dk1"/>
              </a:solidFill>
              <a:latin typeface="Arial"/>
              <a:ea typeface="Arial"/>
              <a:cs typeface="Arial"/>
              <a:sym typeface="Arial"/>
            </a:endParaRPr>
          </a:p>
        </p:txBody>
      </p:sp>
      <p:sp>
        <p:nvSpPr>
          <p:cNvPr id="349" name="Google Shape;349;p36"/>
          <p:cNvSpPr txBox="1"/>
          <p:nvPr/>
        </p:nvSpPr>
        <p:spPr>
          <a:xfrm>
            <a:off x="3626865" y="3143124"/>
            <a:ext cx="780211" cy="2462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MAP</a:t>
            </a:r>
            <a:endParaRPr sz="1000" b="0" i="0" u="none" strike="noStrike" cap="none">
              <a:solidFill>
                <a:schemeClr val="dk1"/>
              </a:solidFill>
              <a:latin typeface="Arial"/>
              <a:ea typeface="Arial"/>
              <a:cs typeface="Arial"/>
              <a:sym typeface="Arial"/>
            </a:endParaRPr>
          </a:p>
        </p:txBody>
      </p:sp>
      <p:sp>
        <p:nvSpPr>
          <p:cNvPr id="350" name="Google Shape;350;p36"/>
          <p:cNvSpPr txBox="1"/>
          <p:nvPr/>
        </p:nvSpPr>
        <p:spPr>
          <a:xfrm>
            <a:off x="2773378" y="3143124"/>
            <a:ext cx="780211" cy="2462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MCAS</a:t>
            </a:r>
            <a:endParaRPr sz="1000" b="0" i="0" u="none" strike="noStrike" cap="none">
              <a:solidFill>
                <a:schemeClr val="dk1"/>
              </a:solidFill>
              <a:latin typeface="Arial"/>
              <a:ea typeface="Arial"/>
              <a:cs typeface="Arial"/>
              <a:sym typeface="Arial"/>
            </a:endParaRPr>
          </a:p>
        </p:txBody>
      </p:sp>
      <p:sp>
        <p:nvSpPr>
          <p:cNvPr id="351" name="Google Shape;351;p36"/>
          <p:cNvSpPr txBox="1"/>
          <p:nvPr/>
        </p:nvSpPr>
        <p:spPr>
          <a:xfrm>
            <a:off x="3626865" y="2935674"/>
            <a:ext cx="1486300"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Insuffisance cardiaque</a:t>
            </a:r>
            <a:endParaRPr sz="1000" b="0" i="0" u="none" strike="noStrike" cap="none">
              <a:solidFill>
                <a:schemeClr val="dk1"/>
              </a:solidFill>
              <a:latin typeface="Arial"/>
              <a:ea typeface="Arial"/>
              <a:cs typeface="Arial"/>
              <a:sym typeface="Arial"/>
            </a:endParaRPr>
          </a:p>
        </p:txBody>
      </p:sp>
      <p:sp>
        <p:nvSpPr>
          <p:cNvPr id="352" name="Google Shape;352;p36"/>
          <p:cNvSpPr txBox="1"/>
          <p:nvPr/>
        </p:nvSpPr>
        <p:spPr>
          <a:xfrm>
            <a:off x="5142932" y="3143120"/>
            <a:ext cx="1517659"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Bronchite chronique</a:t>
            </a:r>
            <a:endParaRPr sz="1000" b="0" i="0" u="none" strike="noStrike" cap="none">
              <a:solidFill>
                <a:schemeClr val="dk1"/>
              </a:solidFill>
              <a:latin typeface="Arial"/>
              <a:ea typeface="Arial"/>
              <a:cs typeface="Arial"/>
              <a:sym typeface="Arial"/>
            </a:endParaRPr>
          </a:p>
        </p:txBody>
      </p:sp>
      <p:pic>
        <p:nvPicPr>
          <p:cNvPr id="353" name="Google Shape;353;p36" descr="Stop contour"/>
          <p:cNvPicPr preferRelativeResize="0"/>
          <p:nvPr/>
        </p:nvPicPr>
        <p:blipFill rotWithShape="1">
          <a:blip r:embed="rId4">
            <a:alphaModFix/>
          </a:blip>
          <a:srcRect/>
          <a:stretch/>
        </p:blipFill>
        <p:spPr>
          <a:xfrm>
            <a:off x="2611187" y="2958913"/>
            <a:ext cx="199743" cy="199743"/>
          </a:xfrm>
          <a:prstGeom prst="rect">
            <a:avLst/>
          </a:prstGeom>
          <a:noFill/>
          <a:ln>
            <a:noFill/>
          </a:ln>
        </p:spPr>
      </p:pic>
      <p:pic>
        <p:nvPicPr>
          <p:cNvPr id="354" name="Google Shape;354;p36" descr="Stop contour"/>
          <p:cNvPicPr preferRelativeResize="0"/>
          <p:nvPr/>
        </p:nvPicPr>
        <p:blipFill rotWithShape="1">
          <a:blip r:embed="rId4">
            <a:alphaModFix/>
          </a:blip>
          <a:srcRect/>
          <a:stretch/>
        </p:blipFill>
        <p:spPr>
          <a:xfrm>
            <a:off x="2611187" y="3166359"/>
            <a:ext cx="199743" cy="199743"/>
          </a:xfrm>
          <a:prstGeom prst="rect">
            <a:avLst/>
          </a:prstGeom>
          <a:noFill/>
          <a:ln>
            <a:noFill/>
          </a:ln>
        </p:spPr>
      </p:pic>
      <p:pic>
        <p:nvPicPr>
          <p:cNvPr id="355" name="Google Shape;355;p36" descr="Stop contour"/>
          <p:cNvPicPr preferRelativeResize="0"/>
          <p:nvPr/>
        </p:nvPicPr>
        <p:blipFill rotWithShape="1">
          <a:blip r:embed="rId4">
            <a:alphaModFix/>
          </a:blip>
          <a:srcRect/>
          <a:stretch/>
        </p:blipFill>
        <p:spPr>
          <a:xfrm>
            <a:off x="3459196" y="2958913"/>
            <a:ext cx="199743" cy="199743"/>
          </a:xfrm>
          <a:prstGeom prst="rect">
            <a:avLst/>
          </a:prstGeom>
          <a:noFill/>
          <a:ln>
            <a:noFill/>
          </a:ln>
        </p:spPr>
      </p:pic>
      <p:pic>
        <p:nvPicPr>
          <p:cNvPr id="356" name="Google Shape;356;p36" descr="Stop contour"/>
          <p:cNvPicPr preferRelativeResize="0"/>
          <p:nvPr/>
        </p:nvPicPr>
        <p:blipFill rotWithShape="1">
          <a:blip r:embed="rId4">
            <a:alphaModFix/>
          </a:blip>
          <a:srcRect/>
          <a:stretch/>
        </p:blipFill>
        <p:spPr>
          <a:xfrm>
            <a:off x="3459196" y="3166359"/>
            <a:ext cx="199743" cy="199743"/>
          </a:xfrm>
          <a:prstGeom prst="rect">
            <a:avLst/>
          </a:prstGeom>
          <a:noFill/>
          <a:ln>
            <a:noFill/>
          </a:ln>
        </p:spPr>
      </p:pic>
      <p:pic>
        <p:nvPicPr>
          <p:cNvPr id="357" name="Google Shape;357;p36" descr="Stop contour"/>
          <p:cNvPicPr preferRelativeResize="0"/>
          <p:nvPr/>
        </p:nvPicPr>
        <p:blipFill rotWithShape="1">
          <a:blip r:embed="rId4">
            <a:alphaModFix/>
          </a:blip>
          <a:srcRect/>
          <a:stretch/>
        </p:blipFill>
        <p:spPr>
          <a:xfrm>
            <a:off x="4991579" y="2958913"/>
            <a:ext cx="199743" cy="199743"/>
          </a:xfrm>
          <a:prstGeom prst="rect">
            <a:avLst/>
          </a:prstGeom>
          <a:noFill/>
          <a:ln>
            <a:noFill/>
          </a:ln>
        </p:spPr>
      </p:pic>
      <p:pic>
        <p:nvPicPr>
          <p:cNvPr id="358" name="Google Shape;358;p36" descr="Stop contour"/>
          <p:cNvPicPr preferRelativeResize="0"/>
          <p:nvPr/>
        </p:nvPicPr>
        <p:blipFill rotWithShape="1">
          <a:blip r:embed="rId4">
            <a:alphaModFix/>
          </a:blip>
          <a:srcRect/>
          <a:stretch/>
        </p:blipFill>
        <p:spPr>
          <a:xfrm>
            <a:off x="4991579" y="3166359"/>
            <a:ext cx="199743" cy="199743"/>
          </a:xfrm>
          <a:prstGeom prst="rect">
            <a:avLst/>
          </a:prstGeom>
          <a:noFill/>
          <a:ln>
            <a:noFill/>
          </a:ln>
        </p:spPr>
      </p:pic>
      <p:sp>
        <p:nvSpPr>
          <p:cNvPr id="359" name="Google Shape;359;p36"/>
          <p:cNvSpPr txBox="1"/>
          <p:nvPr/>
        </p:nvSpPr>
        <p:spPr>
          <a:xfrm flipH="1">
            <a:off x="2519492" y="3143120"/>
            <a:ext cx="383133"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X</a:t>
            </a:r>
            <a:endParaRPr sz="1000" b="0" i="0" u="none" strike="noStrike" cap="none">
              <a:solidFill>
                <a:schemeClr val="dk1"/>
              </a:solidFill>
              <a:latin typeface="Arial"/>
              <a:ea typeface="Arial"/>
              <a:cs typeface="Arial"/>
              <a:sym typeface="Arial"/>
            </a:endParaRPr>
          </a:p>
        </p:txBody>
      </p:sp>
      <p:sp>
        <p:nvSpPr>
          <p:cNvPr id="360" name="Google Shape;360;p36"/>
          <p:cNvSpPr txBox="1"/>
          <p:nvPr/>
        </p:nvSpPr>
        <p:spPr>
          <a:xfrm>
            <a:off x="3700730" y="3390486"/>
            <a:ext cx="1571074"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fr-CA" sz="1000" b="1" i="0" u="none" strike="noStrike" cap="none" dirty="0">
                <a:solidFill>
                  <a:schemeClr val="dk1"/>
                </a:solidFill>
                <a:latin typeface="Arial"/>
                <a:ea typeface="Arial"/>
                <a:cs typeface="Arial"/>
                <a:sym typeface="Arial"/>
              </a:rPr>
              <a:t>ACTIVITÉ PHYSIQUE</a:t>
            </a:r>
            <a:endParaRPr sz="1000" b="1" i="0" u="none" strike="noStrike" cap="none" dirty="0">
              <a:solidFill>
                <a:schemeClr val="dk1"/>
              </a:solidFill>
              <a:latin typeface="Arial"/>
              <a:ea typeface="Arial"/>
              <a:cs typeface="Arial"/>
              <a:sym typeface="Arial"/>
            </a:endParaRPr>
          </a:p>
        </p:txBody>
      </p:sp>
      <p:cxnSp>
        <p:nvCxnSpPr>
          <p:cNvPr id="361" name="Google Shape;361;p36"/>
          <p:cNvCxnSpPr/>
          <p:nvPr/>
        </p:nvCxnSpPr>
        <p:spPr>
          <a:xfrm>
            <a:off x="2606038" y="3634038"/>
            <a:ext cx="3771900" cy="0"/>
          </a:xfrm>
          <a:prstGeom prst="straightConnector1">
            <a:avLst/>
          </a:prstGeom>
          <a:noFill/>
          <a:ln w="9525" cap="flat" cmpd="sng">
            <a:solidFill>
              <a:schemeClr val="accent1"/>
            </a:solidFill>
            <a:prstDash val="solid"/>
            <a:miter lim="800000"/>
            <a:headEnd type="none" w="sm" len="sm"/>
            <a:tailEnd type="none" w="sm" len="sm"/>
          </a:ln>
        </p:spPr>
      </p:cxnSp>
      <p:cxnSp>
        <p:nvCxnSpPr>
          <p:cNvPr id="362" name="Google Shape;362;p36"/>
          <p:cNvCxnSpPr/>
          <p:nvPr/>
        </p:nvCxnSpPr>
        <p:spPr>
          <a:xfrm>
            <a:off x="2606038" y="4208825"/>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3" name="Google Shape;363;p36"/>
          <p:cNvCxnSpPr/>
          <p:nvPr/>
        </p:nvCxnSpPr>
        <p:spPr>
          <a:xfrm>
            <a:off x="2606038" y="4416310"/>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4" name="Google Shape;364;p36"/>
          <p:cNvCxnSpPr/>
          <p:nvPr/>
        </p:nvCxnSpPr>
        <p:spPr>
          <a:xfrm>
            <a:off x="2606038" y="4623795"/>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5" name="Google Shape;365;p36"/>
          <p:cNvCxnSpPr/>
          <p:nvPr/>
        </p:nvCxnSpPr>
        <p:spPr>
          <a:xfrm>
            <a:off x="2606038" y="4831280"/>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6" name="Google Shape;366;p36"/>
          <p:cNvCxnSpPr/>
          <p:nvPr/>
        </p:nvCxnSpPr>
        <p:spPr>
          <a:xfrm>
            <a:off x="2606038" y="5038765"/>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7" name="Google Shape;367;p36"/>
          <p:cNvCxnSpPr/>
          <p:nvPr/>
        </p:nvCxnSpPr>
        <p:spPr>
          <a:xfrm>
            <a:off x="2606038" y="5246250"/>
            <a:ext cx="3771900" cy="0"/>
          </a:xfrm>
          <a:prstGeom prst="straightConnector1">
            <a:avLst/>
          </a:prstGeom>
          <a:noFill/>
          <a:ln w="9525" cap="flat" cmpd="sng">
            <a:solidFill>
              <a:schemeClr val="dk1"/>
            </a:solidFill>
            <a:prstDash val="solid"/>
            <a:miter lim="800000"/>
            <a:headEnd type="none" w="sm" len="sm"/>
            <a:tailEnd type="none" w="sm" len="sm"/>
          </a:ln>
        </p:spPr>
      </p:cxnSp>
      <p:cxnSp>
        <p:nvCxnSpPr>
          <p:cNvPr id="368" name="Google Shape;368;p36"/>
          <p:cNvCxnSpPr/>
          <p:nvPr/>
        </p:nvCxnSpPr>
        <p:spPr>
          <a:xfrm>
            <a:off x="2606038" y="5453735"/>
            <a:ext cx="3771900" cy="0"/>
          </a:xfrm>
          <a:prstGeom prst="straightConnector1">
            <a:avLst/>
          </a:prstGeom>
          <a:noFill/>
          <a:ln w="9525" cap="flat" cmpd="sng">
            <a:solidFill>
              <a:schemeClr val="dk1"/>
            </a:solidFill>
            <a:prstDash val="solid"/>
            <a:miter lim="800000"/>
            <a:headEnd type="none" w="sm" len="sm"/>
            <a:tailEnd type="none" w="sm" len="sm"/>
          </a:ln>
        </p:spPr>
      </p:cxnSp>
      <p:pic>
        <p:nvPicPr>
          <p:cNvPr id="369" name="Google Shape;369;p36" descr="Bank check contour"/>
          <p:cNvPicPr preferRelativeResize="0"/>
          <p:nvPr/>
        </p:nvPicPr>
        <p:blipFill rotWithShape="1">
          <a:blip r:embed="rId5">
            <a:alphaModFix/>
          </a:blip>
          <a:srcRect l="53983" t="51770" r="10136" b="35354"/>
          <a:stretch/>
        </p:blipFill>
        <p:spPr>
          <a:xfrm>
            <a:off x="2909454" y="5750402"/>
            <a:ext cx="677067" cy="242935"/>
          </a:xfrm>
          <a:prstGeom prst="rect">
            <a:avLst/>
          </a:prstGeom>
          <a:noFill/>
          <a:ln>
            <a:noFill/>
          </a:ln>
        </p:spPr>
      </p:pic>
      <p:sp>
        <p:nvSpPr>
          <p:cNvPr id="370" name="Google Shape;370;p36"/>
          <p:cNvSpPr txBox="1"/>
          <p:nvPr/>
        </p:nvSpPr>
        <p:spPr>
          <a:xfrm>
            <a:off x="2519492" y="5504181"/>
            <a:ext cx="1571074"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Nom du demandeur :</a:t>
            </a:r>
            <a:endParaRPr sz="1000" b="0" i="0" u="none" strike="noStrike" cap="none">
              <a:solidFill>
                <a:schemeClr val="dk1"/>
              </a:solidFill>
              <a:latin typeface="Arial"/>
              <a:ea typeface="Arial"/>
              <a:cs typeface="Arial"/>
              <a:sym typeface="Arial"/>
            </a:endParaRPr>
          </a:p>
        </p:txBody>
      </p:sp>
      <p:cxnSp>
        <p:nvCxnSpPr>
          <p:cNvPr id="371" name="Google Shape;371;p36"/>
          <p:cNvCxnSpPr/>
          <p:nvPr/>
        </p:nvCxnSpPr>
        <p:spPr>
          <a:xfrm>
            <a:off x="2623667" y="5993337"/>
            <a:ext cx="1299741" cy="0"/>
          </a:xfrm>
          <a:prstGeom prst="straightConnector1">
            <a:avLst/>
          </a:prstGeom>
          <a:noFill/>
          <a:ln w="9525" cap="flat" cmpd="sng">
            <a:solidFill>
              <a:schemeClr val="dk1"/>
            </a:solidFill>
            <a:prstDash val="solid"/>
            <a:miter lim="800000"/>
            <a:headEnd type="none" w="sm" len="sm"/>
            <a:tailEnd type="none" w="sm" len="sm"/>
          </a:ln>
        </p:spPr>
      </p:cxnSp>
      <p:sp>
        <p:nvSpPr>
          <p:cNvPr id="372" name="Google Shape;372;p36"/>
          <p:cNvSpPr txBox="1"/>
          <p:nvPr/>
        </p:nvSpPr>
        <p:spPr>
          <a:xfrm>
            <a:off x="2657627" y="3706057"/>
            <a:ext cx="1439811"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Programme phase I</a:t>
            </a:r>
            <a:endParaRPr sz="900" b="0" i="0" u="none" strike="noStrike" cap="none" dirty="0">
              <a:solidFill>
                <a:schemeClr val="dk1"/>
              </a:solidFill>
              <a:latin typeface="Arial"/>
              <a:ea typeface="Arial"/>
              <a:cs typeface="Arial"/>
              <a:sym typeface="Arial"/>
            </a:endParaRPr>
          </a:p>
        </p:txBody>
      </p:sp>
      <p:pic>
        <p:nvPicPr>
          <p:cNvPr id="373" name="Google Shape;373;p36" descr="Stop contour"/>
          <p:cNvPicPr preferRelativeResize="0"/>
          <p:nvPr/>
        </p:nvPicPr>
        <p:blipFill rotWithShape="1">
          <a:blip r:embed="rId4">
            <a:alphaModFix/>
          </a:blip>
          <a:srcRect/>
          <a:stretch/>
        </p:blipFill>
        <p:spPr>
          <a:xfrm>
            <a:off x="2556992" y="3729296"/>
            <a:ext cx="199743" cy="199743"/>
          </a:xfrm>
          <a:prstGeom prst="rect">
            <a:avLst/>
          </a:prstGeom>
          <a:noFill/>
          <a:ln>
            <a:noFill/>
          </a:ln>
        </p:spPr>
      </p:pic>
      <p:sp>
        <p:nvSpPr>
          <p:cNvPr id="374" name="Google Shape;374;p36"/>
          <p:cNvSpPr txBox="1"/>
          <p:nvPr/>
        </p:nvSpPr>
        <p:spPr>
          <a:xfrm>
            <a:off x="3906634" y="3706057"/>
            <a:ext cx="1439811"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Programme maison</a:t>
            </a:r>
            <a:endParaRPr sz="900" b="0" i="0" u="none" strike="noStrike" cap="none" dirty="0">
              <a:solidFill>
                <a:schemeClr val="dk1"/>
              </a:solidFill>
              <a:latin typeface="Arial"/>
              <a:ea typeface="Arial"/>
              <a:cs typeface="Arial"/>
              <a:sym typeface="Arial"/>
            </a:endParaRPr>
          </a:p>
        </p:txBody>
      </p:sp>
      <p:pic>
        <p:nvPicPr>
          <p:cNvPr id="375" name="Google Shape;375;p36" descr="Stop contour"/>
          <p:cNvPicPr preferRelativeResize="0"/>
          <p:nvPr/>
        </p:nvPicPr>
        <p:blipFill rotWithShape="1">
          <a:blip r:embed="rId4">
            <a:alphaModFix/>
          </a:blip>
          <a:srcRect/>
          <a:stretch/>
        </p:blipFill>
        <p:spPr>
          <a:xfrm>
            <a:off x="3790744" y="3729296"/>
            <a:ext cx="199743" cy="199743"/>
          </a:xfrm>
          <a:prstGeom prst="rect">
            <a:avLst/>
          </a:prstGeom>
          <a:noFill/>
          <a:ln>
            <a:noFill/>
          </a:ln>
        </p:spPr>
      </p:pic>
      <p:sp>
        <p:nvSpPr>
          <p:cNvPr id="376" name="Google Shape;376;p36"/>
          <p:cNvSpPr txBox="1"/>
          <p:nvPr/>
        </p:nvSpPr>
        <p:spPr>
          <a:xfrm>
            <a:off x="5155642" y="3706057"/>
            <a:ext cx="1439811"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Programme de groupe</a:t>
            </a:r>
            <a:endParaRPr sz="900" b="0" i="0" u="none" strike="noStrike" cap="none" dirty="0">
              <a:solidFill>
                <a:schemeClr val="dk1"/>
              </a:solidFill>
              <a:latin typeface="Arial"/>
              <a:ea typeface="Arial"/>
              <a:cs typeface="Arial"/>
              <a:sym typeface="Arial"/>
            </a:endParaRPr>
          </a:p>
        </p:txBody>
      </p:sp>
      <p:pic>
        <p:nvPicPr>
          <p:cNvPr id="377" name="Google Shape;377;p36" descr="Stop contour"/>
          <p:cNvPicPr preferRelativeResize="0"/>
          <p:nvPr/>
        </p:nvPicPr>
        <p:blipFill rotWithShape="1">
          <a:blip r:embed="rId4">
            <a:alphaModFix/>
          </a:blip>
          <a:srcRect/>
          <a:stretch/>
        </p:blipFill>
        <p:spPr>
          <a:xfrm>
            <a:off x="5051327" y="3729296"/>
            <a:ext cx="199743" cy="199743"/>
          </a:xfrm>
          <a:prstGeom prst="rect">
            <a:avLst/>
          </a:prstGeom>
          <a:noFill/>
          <a:ln>
            <a:noFill/>
          </a:ln>
        </p:spPr>
      </p:pic>
      <p:sp>
        <p:nvSpPr>
          <p:cNvPr id="378" name="Google Shape;378;p36"/>
          <p:cNvSpPr txBox="1"/>
          <p:nvPr/>
        </p:nvSpPr>
        <p:spPr>
          <a:xfrm flipH="1">
            <a:off x="2465297" y="3706057"/>
            <a:ext cx="383133"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fr-CA" sz="1000" b="0" i="0" u="none" strike="noStrike" cap="none">
                <a:solidFill>
                  <a:schemeClr val="dk1"/>
                </a:solidFill>
                <a:latin typeface="Arial"/>
                <a:ea typeface="Arial"/>
                <a:cs typeface="Arial"/>
                <a:sym typeface="Arial"/>
              </a:rPr>
              <a:t>X</a:t>
            </a:r>
            <a:endParaRPr sz="1000" b="0" i="0" u="none" strike="noStrike" cap="none">
              <a:solidFill>
                <a:schemeClr val="dk1"/>
              </a:solidFill>
              <a:latin typeface="Arial"/>
              <a:ea typeface="Arial"/>
              <a:cs typeface="Arial"/>
              <a:sym typeface="Arial"/>
            </a:endParaRPr>
          </a:p>
        </p:txBody>
      </p:sp>
      <p:cxnSp>
        <p:nvCxnSpPr>
          <p:cNvPr id="379" name="Google Shape;379;p36"/>
          <p:cNvCxnSpPr/>
          <p:nvPr/>
        </p:nvCxnSpPr>
        <p:spPr>
          <a:xfrm>
            <a:off x="2606038" y="4000093"/>
            <a:ext cx="3771900" cy="0"/>
          </a:xfrm>
          <a:prstGeom prst="straightConnector1">
            <a:avLst/>
          </a:prstGeom>
          <a:noFill/>
          <a:ln w="9525" cap="flat" cmpd="sng">
            <a:solidFill>
              <a:schemeClr val="accent1"/>
            </a:solidFill>
            <a:prstDash val="solid"/>
            <a:miter lim="800000"/>
            <a:headEnd type="none" w="sm" len="sm"/>
            <a:tailEnd type="none" w="sm" len="sm"/>
          </a:ln>
        </p:spPr>
      </p:cxnSp>
      <p:sp>
        <p:nvSpPr>
          <p:cNvPr id="380" name="Google Shape;380;p36"/>
          <p:cNvSpPr txBox="1"/>
          <p:nvPr/>
        </p:nvSpPr>
        <p:spPr>
          <a:xfrm>
            <a:off x="2519491" y="3982223"/>
            <a:ext cx="4075961"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Angioplastie avec installation de </a:t>
            </a:r>
            <a:r>
              <a:rPr lang="fr-CA" sz="900" dirty="0">
                <a:solidFill>
                  <a:schemeClr val="dk1"/>
                </a:solidFill>
              </a:rPr>
              <a:t>deux</a:t>
            </a:r>
            <a:r>
              <a:rPr lang="fr-CA" sz="900" b="0" i="0" u="none" strike="noStrike" cap="none" dirty="0">
                <a:solidFill>
                  <a:schemeClr val="dk1"/>
                </a:solidFill>
                <a:latin typeface="Arial"/>
                <a:ea typeface="Arial"/>
                <a:cs typeface="Arial"/>
                <a:sym typeface="Arial"/>
              </a:rPr>
              <a:t> endoprothèses. Le patient n’a plus</a:t>
            </a:r>
            <a:endParaRPr sz="900" b="0" i="0" u="none" strike="noStrike" cap="none" dirty="0">
              <a:solidFill>
                <a:schemeClr val="dk1"/>
              </a:solidFill>
              <a:latin typeface="Arial"/>
              <a:ea typeface="Arial"/>
              <a:cs typeface="Arial"/>
              <a:sym typeface="Arial"/>
            </a:endParaRPr>
          </a:p>
        </p:txBody>
      </p:sp>
      <p:sp>
        <p:nvSpPr>
          <p:cNvPr id="381" name="Google Shape;381;p36"/>
          <p:cNvSpPr txBox="1"/>
          <p:nvPr/>
        </p:nvSpPr>
        <p:spPr>
          <a:xfrm>
            <a:off x="2519492" y="4198809"/>
            <a:ext cx="4053815"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de seuil ischémique et il peut reprendre l’entraînement. </a:t>
            </a:r>
            <a:endParaRPr sz="900" b="0" i="0" u="none" strike="noStrike" cap="none" dirty="0">
              <a:solidFill>
                <a:schemeClr val="dk1"/>
              </a:solidFill>
              <a:latin typeface="Arial"/>
              <a:ea typeface="Arial"/>
              <a:cs typeface="Arial"/>
              <a:sym typeface="Arial"/>
            </a:endParaRPr>
          </a:p>
        </p:txBody>
      </p:sp>
      <p:sp>
        <p:nvSpPr>
          <p:cNvPr id="382" name="Google Shape;382;p36"/>
          <p:cNvSpPr txBox="1"/>
          <p:nvPr/>
        </p:nvSpPr>
        <p:spPr>
          <a:xfrm>
            <a:off x="2519491" y="4413131"/>
            <a:ext cx="3993683" cy="23852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Fréquence cardiaque maximale à l’épreuve d’effort sur tapis : 147 BPM</a:t>
            </a:r>
            <a:endParaRPr sz="900" b="0" i="0" u="none" strike="noStrike" cap="none" dirty="0">
              <a:solidFill>
                <a:schemeClr val="dk1"/>
              </a:solidFill>
              <a:latin typeface="Arial"/>
              <a:ea typeface="Arial"/>
              <a:cs typeface="Arial"/>
              <a:sym typeface="Arial"/>
            </a:endParaRPr>
          </a:p>
        </p:txBody>
      </p:sp>
      <p:sp>
        <p:nvSpPr>
          <p:cNvPr id="383" name="Google Shape;383;p36"/>
          <p:cNvSpPr txBox="1"/>
          <p:nvPr/>
        </p:nvSpPr>
        <p:spPr>
          <a:xfrm>
            <a:off x="2519492" y="4618706"/>
            <a:ext cx="3858446" cy="23852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50"/>
              <a:buFont typeface="Arial"/>
              <a:buNone/>
            </a:pPr>
            <a:r>
              <a:rPr lang="fr-CA" sz="900" b="0" i="0" u="none" strike="noStrike" cap="none" dirty="0">
                <a:solidFill>
                  <a:schemeClr val="dk1"/>
                </a:solidFill>
                <a:latin typeface="Arial"/>
                <a:ea typeface="Arial"/>
                <a:cs typeface="Arial"/>
                <a:sym typeface="Arial"/>
              </a:rPr>
              <a:t>Capacité cardiorespiratoire : 6,5 </a:t>
            </a:r>
            <a:r>
              <a:rPr lang="fr-CA" sz="900" b="0" i="0" u="none" strike="noStrike" cap="none" dirty="0" err="1">
                <a:solidFill>
                  <a:schemeClr val="dk1"/>
                </a:solidFill>
                <a:latin typeface="Arial"/>
                <a:ea typeface="Arial"/>
                <a:cs typeface="Arial"/>
                <a:sym typeface="Arial"/>
              </a:rPr>
              <a:t>METs</a:t>
            </a:r>
            <a:endParaRPr sz="900" b="0" i="0" u="none" strike="noStrike" cap="none" dirty="0">
              <a:solidFill>
                <a:schemeClr val="dk1"/>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Prescription de l’exercice cardiovasculaire</a:t>
            </a:r>
            <a:endParaRPr dirty="0"/>
          </a:p>
        </p:txBody>
      </p:sp>
      <p:sp>
        <p:nvSpPr>
          <p:cNvPr id="392" name="Google Shape;392;p37"/>
          <p:cNvSpPr txBox="1"/>
          <p:nvPr/>
        </p:nvSpPr>
        <p:spPr>
          <a:xfrm>
            <a:off x="311700" y="1393277"/>
            <a:ext cx="8390676" cy="2350048"/>
          </a:xfrm>
          <a:prstGeom prst="rect">
            <a:avLst/>
          </a:prstGeom>
          <a:noFill/>
          <a:ln>
            <a:noFill/>
          </a:ln>
        </p:spPr>
        <p:txBody>
          <a:bodyPr spcFirstLastPara="1" wrap="square" lIns="91425" tIns="91425" rIns="91425" bIns="91425" anchor="t" anchorCtr="0">
            <a:normAutofit fontScale="92500" lnSpcReduction="10000"/>
          </a:bodyPr>
          <a:lstStyle/>
          <a:p>
            <a:pPr marL="0" marR="0" lvl="0" indent="0" algn="just" rtl="0">
              <a:spcBef>
                <a:spcPts val="1000"/>
              </a:spcBef>
              <a:spcAft>
                <a:spcPts val="0"/>
              </a:spcAft>
              <a:buClr>
                <a:srgbClr val="0D266D"/>
              </a:buClr>
              <a:buSzPts val="2400"/>
              <a:buFont typeface="Arial"/>
              <a:buNone/>
            </a:pPr>
            <a:r>
              <a:rPr lang="fr-CA" sz="2400" b="1" i="0" u="none" strike="noStrike" cap="none" dirty="0">
                <a:solidFill>
                  <a:srgbClr val="0D266D"/>
                </a:solidFill>
                <a:latin typeface="Arial"/>
                <a:ea typeface="Arial"/>
                <a:cs typeface="Arial"/>
                <a:sym typeface="Arial"/>
              </a:rPr>
              <a:t>En vous basant sur les résultats de l’épreuve d’effort réalisée sur tapis roulant ainsi que sur les recommandations de l’</a:t>
            </a:r>
            <a:r>
              <a:rPr lang="fr-CA" sz="2400" b="1" u="none" strike="noStrike" cap="none" dirty="0">
                <a:solidFill>
                  <a:srgbClr val="0D266D"/>
                </a:solidFill>
                <a:latin typeface="Arial"/>
                <a:ea typeface="Arial"/>
                <a:cs typeface="Arial"/>
                <a:sym typeface="Arial"/>
              </a:rPr>
              <a:t>American </a:t>
            </a:r>
            <a:r>
              <a:rPr lang="fr-CA" sz="2400" b="1" u="none" strike="noStrike" cap="none" dirty="0" err="1">
                <a:solidFill>
                  <a:srgbClr val="0D266D"/>
                </a:solidFill>
                <a:latin typeface="Arial"/>
                <a:ea typeface="Arial"/>
                <a:cs typeface="Arial"/>
                <a:sym typeface="Arial"/>
              </a:rPr>
              <a:t>College</a:t>
            </a:r>
            <a:r>
              <a:rPr lang="fr-CA" sz="2400" b="1" u="none" strike="noStrike" cap="none" dirty="0">
                <a:solidFill>
                  <a:srgbClr val="0D266D"/>
                </a:solidFill>
                <a:latin typeface="Arial"/>
                <a:ea typeface="Arial"/>
                <a:cs typeface="Arial"/>
                <a:sym typeface="Arial"/>
              </a:rPr>
              <a:t> of Sports </a:t>
            </a:r>
            <a:r>
              <a:rPr lang="fr-CA" sz="2400" b="1" u="none" strike="noStrike" cap="none" dirty="0" err="1">
                <a:solidFill>
                  <a:srgbClr val="0D266D"/>
                </a:solidFill>
                <a:latin typeface="Arial"/>
                <a:ea typeface="Arial"/>
                <a:cs typeface="Arial"/>
                <a:sym typeface="Arial"/>
              </a:rPr>
              <a:t>Medicine</a:t>
            </a:r>
            <a:r>
              <a:rPr lang="fr-CA" sz="2400" b="1" i="0" u="none" strike="noStrike" cap="none" dirty="0">
                <a:solidFill>
                  <a:srgbClr val="0D266D"/>
                </a:solidFill>
                <a:latin typeface="Arial"/>
                <a:ea typeface="Arial"/>
                <a:cs typeface="Arial"/>
                <a:sym typeface="Arial"/>
              </a:rPr>
              <a:t>, quelle serait votre prescription de l’exercice cardiovasculaire (aérobie) pour monsieur Paquet? </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rgbClr val="0D266D"/>
              </a:buClr>
              <a:buSzPts val="2400"/>
              <a:buFont typeface="Arial"/>
              <a:buNone/>
            </a:pPr>
            <a:r>
              <a:rPr lang="fr-CA" sz="2400" b="1" i="0" u="none" strike="noStrike" cap="none" dirty="0">
                <a:solidFill>
                  <a:srgbClr val="0D266D"/>
                </a:solidFill>
                <a:latin typeface="Arial"/>
                <a:ea typeface="Arial"/>
                <a:cs typeface="Arial"/>
                <a:sym typeface="Arial"/>
              </a:rPr>
              <a:t>Sélectionnez les réponses appropriées.</a:t>
            </a:r>
            <a:endParaRPr sz="140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2400"/>
              <a:buFont typeface="Arial"/>
              <a:buNone/>
            </a:pPr>
            <a:endParaRPr sz="2400" b="1" i="0" u="none" strike="noStrike" cap="none" dirty="0">
              <a:solidFill>
                <a:srgbClr val="0D266D"/>
              </a:solidFill>
              <a:latin typeface="Arial"/>
              <a:ea typeface="Arial"/>
              <a:cs typeface="Arial"/>
              <a:sym typeface="Arial"/>
            </a:endParaRPr>
          </a:p>
        </p:txBody>
      </p:sp>
      <p:sp>
        <p:nvSpPr>
          <p:cNvPr id="393" name="Google Shape;393;p37"/>
          <p:cNvSpPr txBox="1"/>
          <p:nvPr/>
        </p:nvSpPr>
        <p:spPr>
          <a:xfrm>
            <a:off x="311699" y="3469198"/>
            <a:ext cx="8520600" cy="2047894"/>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chemeClr val="dk1"/>
              </a:buClr>
              <a:buSzPts val="1100"/>
              <a:buFont typeface="Arial"/>
              <a:buNone/>
            </a:pPr>
            <a:r>
              <a:rPr lang="fr-CA" sz="1800" b="0" i="0" u="none" strike="noStrike" cap="none" dirty="0">
                <a:solidFill>
                  <a:srgbClr val="0D266D"/>
                </a:solidFill>
                <a:latin typeface="Arial"/>
                <a:ea typeface="Arial"/>
                <a:cs typeface="Arial"/>
                <a:sym typeface="Arial"/>
              </a:rPr>
              <a:t>La prescription de l’exercice cardiovasculaire (aérobie) de monsieur Paquet inclura une activité de type </a:t>
            </a:r>
            <a:r>
              <a:rPr lang="fr-CA" sz="1800" b="0" i="0" u="none" strike="noStrike" cap="none" dirty="0">
                <a:solidFill>
                  <a:srgbClr val="0D266D"/>
                </a:solidFill>
                <a:highlight>
                  <a:srgbClr val="CAE7F5"/>
                </a:highlight>
                <a:latin typeface="Arial"/>
                <a:ea typeface="Arial"/>
                <a:cs typeface="Arial"/>
                <a:sym typeface="Arial"/>
              </a:rPr>
              <a:t>marche</a:t>
            </a:r>
            <a:r>
              <a:rPr lang="fr-CA" sz="1800" b="0" i="0" u="none" strike="noStrike" cap="none" dirty="0">
                <a:solidFill>
                  <a:srgbClr val="0D266D"/>
                </a:solidFill>
                <a:latin typeface="Arial"/>
                <a:ea typeface="Arial"/>
                <a:cs typeface="Arial"/>
                <a:sym typeface="Arial"/>
              </a:rPr>
              <a:t>, pratiquée à une fréquence minimale de </a:t>
            </a:r>
            <a:r>
              <a:rPr lang="fr-CA" sz="1800" b="0" i="0" u="none" strike="noStrike" cap="none" dirty="0">
                <a:solidFill>
                  <a:srgbClr val="0D266D"/>
                </a:solidFill>
                <a:highlight>
                  <a:srgbClr val="CAE7F5"/>
                </a:highlight>
                <a:latin typeface="Arial"/>
                <a:ea typeface="Arial"/>
                <a:cs typeface="Arial"/>
                <a:sym typeface="Arial"/>
              </a:rPr>
              <a:t>3 fois</a:t>
            </a:r>
            <a:r>
              <a:rPr lang="fr-CA" sz="1800" b="0" i="0" u="none" strike="noStrike" cap="none" dirty="0">
                <a:solidFill>
                  <a:srgbClr val="0D266D"/>
                </a:solidFill>
                <a:latin typeface="Arial"/>
                <a:ea typeface="Arial"/>
                <a:cs typeface="Arial"/>
                <a:sym typeface="Arial"/>
              </a:rPr>
              <a:t> par semaine, à une intensité de </a:t>
            </a:r>
            <a:r>
              <a:rPr lang="fr-CA" sz="1800" b="0" i="0" u="none" strike="noStrike" cap="none" dirty="0">
                <a:solidFill>
                  <a:srgbClr val="0D266D"/>
                </a:solidFill>
                <a:highlight>
                  <a:srgbClr val="CAE7F5"/>
                </a:highlight>
                <a:latin typeface="Arial"/>
                <a:ea typeface="Arial"/>
                <a:cs typeface="Arial"/>
                <a:sym typeface="Arial"/>
              </a:rPr>
              <a:t>40 à 80 % de la fréquence cardiaque de réserve</a:t>
            </a:r>
            <a:r>
              <a:rPr lang="fr-CA" sz="1800" b="0" i="0" u="none" strike="noStrike" cap="none" dirty="0">
                <a:solidFill>
                  <a:srgbClr val="0D266D"/>
                </a:solidFill>
                <a:latin typeface="Arial"/>
                <a:ea typeface="Arial"/>
                <a:cs typeface="Arial"/>
                <a:sym typeface="Arial"/>
              </a:rPr>
              <a:t> pendant </a:t>
            </a:r>
            <a:r>
              <a:rPr lang="fr-CA" sz="1800" b="0" i="0" u="none" strike="noStrike" cap="none" dirty="0">
                <a:solidFill>
                  <a:srgbClr val="0D266D"/>
                </a:solidFill>
                <a:highlight>
                  <a:srgbClr val="CAE7F5"/>
                </a:highlight>
                <a:latin typeface="Arial"/>
                <a:ea typeface="Arial"/>
                <a:cs typeface="Arial"/>
                <a:sym typeface="Arial"/>
              </a:rPr>
              <a:t>20-60</a:t>
            </a:r>
            <a:r>
              <a:rPr lang="fr-CA" sz="1800" b="0" i="0" u="none" strike="noStrike" cap="none" dirty="0">
                <a:solidFill>
                  <a:srgbClr val="0D266D"/>
                </a:solidFill>
                <a:latin typeface="Arial"/>
                <a:ea typeface="Arial"/>
                <a:cs typeface="Arial"/>
                <a:sym typeface="Arial"/>
              </a:rPr>
              <a:t> minutes. Selon les calculs, les fréquences cardiaques devraient se situer entre </a:t>
            </a:r>
            <a:r>
              <a:rPr lang="fr-CA" sz="1800" b="0" i="0" u="none" strike="noStrike" cap="none" dirty="0">
                <a:solidFill>
                  <a:srgbClr val="0D266D"/>
                </a:solidFill>
                <a:highlight>
                  <a:srgbClr val="CAE7F5"/>
                </a:highlight>
                <a:latin typeface="Arial"/>
                <a:ea typeface="Arial"/>
                <a:cs typeface="Arial"/>
                <a:sym typeface="Arial"/>
              </a:rPr>
              <a:t>100 et 131 BPM</a:t>
            </a:r>
            <a:r>
              <a:rPr lang="fr-CA" sz="1800" b="0" i="0" u="none" strike="noStrike" cap="none" dirty="0">
                <a:solidFill>
                  <a:srgbClr val="0D266D"/>
                </a:solidFill>
                <a:latin typeface="Arial"/>
                <a:ea typeface="Arial"/>
                <a:cs typeface="Arial"/>
                <a:sym typeface="Arial"/>
              </a:rPr>
              <a:t> et la perception subjective de l’effort devrait être de </a:t>
            </a:r>
            <a:r>
              <a:rPr lang="fr-CA" sz="1800" b="0" i="0" u="none" strike="noStrike" cap="none" dirty="0">
                <a:solidFill>
                  <a:srgbClr val="0D266D"/>
                </a:solidFill>
                <a:highlight>
                  <a:srgbClr val="CAE7F5"/>
                </a:highlight>
                <a:latin typeface="Arial"/>
                <a:ea typeface="Arial"/>
                <a:cs typeface="Arial"/>
                <a:sym typeface="Arial"/>
              </a:rPr>
              <a:t>12-16/20</a:t>
            </a:r>
            <a:r>
              <a:rPr lang="fr-CA" sz="1800" b="0" i="0" u="none" strike="noStrike" cap="none" dirty="0">
                <a:solidFill>
                  <a:srgbClr val="0D266D"/>
                </a:solidFill>
                <a:latin typeface="Arial"/>
                <a:ea typeface="Arial"/>
                <a:cs typeface="Arial"/>
                <a:sym typeface="Arial"/>
              </a:rPr>
              <a:t>. Un échauffement et un retour au calme de </a:t>
            </a:r>
            <a:r>
              <a:rPr lang="fr-CA" sz="1800" b="0" i="0" u="none" strike="noStrike" cap="none" dirty="0">
                <a:solidFill>
                  <a:srgbClr val="0D266D"/>
                </a:solidFill>
                <a:highlight>
                  <a:srgbClr val="CAE7F5"/>
                </a:highlight>
                <a:latin typeface="Arial"/>
                <a:ea typeface="Arial"/>
                <a:cs typeface="Arial"/>
                <a:sym typeface="Arial"/>
              </a:rPr>
              <a:t>5-10</a:t>
            </a:r>
            <a:r>
              <a:rPr lang="fr-CA" sz="1800" b="0" i="0" u="none" strike="noStrike" cap="none" dirty="0">
                <a:solidFill>
                  <a:srgbClr val="0D266D"/>
                </a:solidFill>
                <a:latin typeface="Arial"/>
                <a:ea typeface="Arial"/>
                <a:cs typeface="Arial"/>
                <a:sym typeface="Arial"/>
              </a:rPr>
              <a:t> minutes seront également ajoutés afin de permettre une meilleure réponse hémodynamique à l’effort.</a:t>
            </a:r>
            <a:endParaRPr sz="1400" b="0" i="0" u="none" strike="noStrike" cap="none" dirty="0">
              <a:solidFill>
                <a:srgbClr val="000000"/>
              </a:solidFill>
              <a:latin typeface="Arial"/>
              <a:ea typeface="Arial"/>
              <a:cs typeface="Arial"/>
              <a:sym typeface="Arial"/>
            </a:endParaRPr>
          </a:p>
        </p:txBody>
      </p:sp>
      <p:sp>
        <p:nvSpPr>
          <p:cNvPr id="394" name="Google Shape;394;p37"/>
          <p:cNvSpPr/>
          <p:nvPr/>
        </p:nvSpPr>
        <p:spPr>
          <a:xfrm>
            <a:off x="6044900" y="5554133"/>
            <a:ext cx="2657475" cy="871181"/>
          </a:xfrm>
          <a:prstGeom prst="round2DiagRect">
            <a:avLst>
              <a:gd name="adj1" fmla="val 16667"/>
              <a:gd name="adj2" fmla="val 0"/>
            </a:avLst>
          </a:prstGeom>
          <a:solidFill>
            <a:srgbClr val="CAE7F5"/>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95" name="Google Shape;395;p37"/>
          <p:cNvSpPr txBox="1"/>
          <p:nvPr/>
        </p:nvSpPr>
        <p:spPr>
          <a:xfrm>
            <a:off x="6465259" y="5623274"/>
            <a:ext cx="2780044" cy="733475"/>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rgbClr val="0D266D"/>
              </a:buClr>
              <a:buSzPts val="1800"/>
              <a:buFont typeface="Arial"/>
              <a:buNone/>
            </a:pPr>
            <a:r>
              <a:rPr lang="fr-CA" sz="1800" b="0" i="0" u="none" strike="noStrike" cap="none">
                <a:solidFill>
                  <a:srgbClr val="0D266D"/>
                </a:solidFill>
                <a:latin typeface="Arial"/>
                <a:ea typeface="Arial"/>
                <a:cs typeface="Arial"/>
                <a:sym typeface="Arial"/>
              </a:rPr>
              <a:t>FC</a:t>
            </a:r>
            <a:r>
              <a:rPr lang="fr-CA" sz="1800" b="0" i="0" u="none" strike="noStrike" cap="none" baseline="-25000">
                <a:solidFill>
                  <a:srgbClr val="0D266D"/>
                </a:solidFill>
                <a:latin typeface="Arial"/>
                <a:ea typeface="Arial"/>
                <a:cs typeface="Arial"/>
                <a:sym typeface="Arial"/>
              </a:rPr>
              <a:t>repos</a:t>
            </a:r>
            <a:r>
              <a:rPr lang="fr-CA" sz="1800" b="0" i="0" u="none" strike="noStrike" cap="none">
                <a:solidFill>
                  <a:srgbClr val="0D266D"/>
                </a:solidFill>
                <a:latin typeface="Arial"/>
                <a:ea typeface="Arial"/>
                <a:cs typeface="Arial"/>
                <a:sym typeface="Arial"/>
              </a:rPr>
              <a:t> = 68 BPM</a:t>
            </a:r>
            <a:endParaRPr sz="1400" b="0" i="0" u="none" strike="noStrike" cap="none">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39"/>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454" name="Google Shape;454;p39"/>
          <p:cNvSpPr txBox="1">
            <a:spLocks noGrp="1"/>
          </p:cNvSpPr>
          <p:nvPr>
            <p:ph type="body" idx="1"/>
          </p:nvPr>
        </p:nvSpPr>
        <p:spPr>
          <a:xfrm>
            <a:off x="314325" y="1323974"/>
            <a:ext cx="8515350" cy="5572125"/>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350" dirty="0">
                <a:solidFill>
                  <a:srgbClr val="0D266D"/>
                </a:solidFill>
                <a:latin typeface="Arial" panose="020B0604020202020204" pitchFamily="34" charset="0"/>
                <a:cs typeface="Arial" panose="020B0604020202020204" pitchFamily="34" charset="0"/>
              </a:rPr>
              <a:t>Les recommandations de l’American </a:t>
            </a:r>
            <a:r>
              <a:rPr lang="fr-CA" sz="1350" dirty="0" err="1">
                <a:solidFill>
                  <a:srgbClr val="0D266D"/>
                </a:solidFill>
                <a:latin typeface="Arial" panose="020B0604020202020204" pitchFamily="34" charset="0"/>
                <a:cs typeface="Arial" panose="020B0604020202020204" pitchFamily="34" charset="0"/>
              </a:rPr>
              <a:t>College</a:t>
            </a:r>
            <a:r>
              <a:rPr lang="fr-CA" sz="1350" dirty="0">
                <a:solidFill>
                  <a:srgbClr val="0D266D"/>
                </a:solidFill>
                <a:latin typeface="Arial" panose="020B0604020202020204" pitchFamily="34" charset="0"/>
                <a:cs typeface="Arial" panose="020B0604020202020204" pitchFamily="34" charset="0"/>
              </a:rPr>
              <a:t> of Sports </a:t>
            </a:r>
            <a:r>
              <a:rPr lang="fr-CA" sz="1350" dirty="0" err="1">
                <a:solidFill>
                  <a:srgbClr val="0D266D"/>
                </a:solidFill>
                <a:latin typeface="Arial" panose="020B0604020202020204" pitchFamily="34" charset="0"/>
                <a:cs typeface="Arial" panose="020B0604020202020204" pitchFamily="34" charset="0"/>
              </a:rPr>
              <a:t>Medicine</a:t>
            </a:r>
            <a:r>
              <a:rPr lang="fr-CA" sz="1350" dirty="0">
                <a:solidFill>
                  <a:srgbClr val="0D266D"/>
                </a:solidFill>
                <a:latin typeface="Arial" panose="020B0604020202020204" pitchFamily="34" charset="0"/>
                <a:cs typeface="Arial" panose="020B0604020202020204" pitchFamily="34" charset="0"/>
              </a:rPr>
              <a:t> (2022) en matière de prescription de l’exercice cardiovasculaire (aérobie) pour une personne qui intègre un programme de réadaptation cardiaque sont :</a:t>
            </a:r>
            <a:endParaRPr lang="fr-CA" sz="13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lang="fr-CA" sz="1350" dirty="0">
              <a:solidFill>
                <a:srgbClr val="0D266D"/>
              </a:solidFill>
              <a:latin typeface="Arial" panose="020B0604020202020204" pitchFamily="34" charset="0"/>
              <a:cs typeface="Arial" panose="020B0604020202020204" pitchFamily="34" charset="0"/>
            </a:endParaRPr>
          </a:p>
          <a:p>
            <a:pPr marL="0" lvl="0" indent="0" algn="just" rtl="0">
              <a:lnSpc>
                <a:spcPct val="150000"/>
              </a:lnSpc>
              <a:spcBef>
                <a:spcPts val="0"/>
              </a:spcBef>
              <a:spcAft>
                <a:spcPts val="0"/>
              </a:spcAft>
              <a:buClr>
                <a:srgbClr val="0D266D"/>
              </a:buClr>
              <a:buSzPts val="1800"/>
              <a:buNone/>
            </a:pPr>
            <a:r>
              <a:rPr lang="fr-CA" sz="1350" b="1" dirty="0">
                <a:solidFill>
                  <a:srgbClr val="0D266D"/>
                </a:solidFill>
                <a:latin typeface="Arial" panose="020B0604020202020204" pitchFamily="34" charset="0"/>
                <a:cs typeface="Arial" panose="020B0604020202020204" pitchFamily="34" charset="0"/>
              </a:rPr>
              <a:t>Fréquence :</a:t>
            </a:r>
            <a:r>
              <a:rPr lang="fr-CA" sz="1350" dirty="0">
                <a:solidFill>
                  <a:srgbClr val="0D266D"/>
                </a:solidFill>
                <a:latin typeface="Arial" panose="020B0604020202020204" pitchFamily="34" charset="0"/>
                <a:cs typeface="Arial" panose="020B0604020202020204" pitchFamily="34" charset="0"/>
              </a:rPr>
              <a:t>	minimalement 3 fois par semaine et idéalement 5 fois par semaine</a:t>
            </a:r>
            <a:endParaRPr sz="1350" dirty="0">
              <a:solidFill>
                <a:srgbClr val="0D266D"/>
              </a:solidFill>
              <a:latin typeface="Arial" panose="020B0604020202020204" pitchFamily="34" charset="0"/>
              <a:cs typeface="Arial" panose="020B0604020202020204" pitchFamily="34" charset="0"/>
            </a:endParaRPr>
          </a:p>
          <a:p>
            <a:pPr marL="0" lvl="0" indent="0" algn="just" rtl="0">
              <a:lnSpc>
                <a:spcPct val="150000"/>
              </a:lnSpc>
              <a:spcBef>
                <a:spcPts val="0"/>
              </a:spcBef>
              <a:spcAft>
                <a:spcPts val="0"/>
              </a:spcAft>
              <a:buClr>
                <a:srgbClr val="0D266D"/>
              </a:buClr>
              <a:buSzPts val="1800"/>
              <a:buNone/>
            </a:pPr>
            <a:r>
              <a:rPr lang="fr-CA" sz="1350" b="1" dirty="0">
                <a:solidFill>
                  <a:srgbClr val="0D266D"/>
                </a:solidFill>
                <a:latin typeface="Arial" panose="020B0604020202020204" pitchFamily="34" charset="0"/>
                <a:cs typeface="Arial" panose="020B0604020202020204" pitchFamily="34" charset="0"/>
              </a:rPr>
              <a:t>Intensité :</a:t>
            </a:r>
            <a:r>
              <a:rPr lang="fr-CA" sz="1350" dirty="0">
                <a:solidFill>
                  <a:srgbClr val="0D266D"/>
                </a:solidFill>
                <a:latin typeface="Arial" panose="020B0604020202020204" pitchFamily="34" charset="0"/>
                <a:cs typeface="Arial" panose="020B0604020202020204" pitchFamily="34" charset="0"/>
              </a:rPr>
              <a:t>		40-80 % de la FC de réserve (12-16/20)</a:t>
            </a:r>
            <a:endParaRPr sz="1350" dirty="0">
              <a:latin typeface="Arial" panose="020B0604020202020204" pitchFamily="34" charset="0"/>
              <a:cs typeface="Arial" panose="020B0604020202020204" pitchFamily="34" charset="0"/>
            </a:endParaRPr>
          </a:p>
          <a:p>
            <a:pPr marL="0" lvl="0" indent="0" algn="just" rtl="0">
              <a:lnSpc>
                <a:spcPct val="150000"/>
              </a:lnSpc>
              <a:spcBef>
                <a:spcPts val="0"/>
              </a:spcBef>
              <a:spcAft>
                <a:spcPts val="0"/>
              </a:spcAft>
              <a:buClr>
                <a:srgbClr val="0D266D"/>
              </a:buClr>
              <a:buSzPts val="1800"/>
              <a:buNone/>
            </a:pPr>
            <a:r>
              <a:rPr lang="fr-CA" sz="1350" b="1" dirty="0">
                <a:solidFill>
                  <a:srgbClr val="0D266D"/>
                </a:solidFill>
                <a:latin typeface="Arial" panose="020B0604020202020204" pitchFamily="34" charset="0"/>
                <a:cs typeface="Arial" panose="020B0604020202020204" pitchFamily="34" charset="0"/>
              </a:rPr>
              <a:t>Durée : 	</a:t>
            </a:r>
            <a:r>
              <a:rPr lang="fr-CA" sz="1350" dirty="0">
                <a:solidFill>
                  <a:srgbClr val="0D266D"/>
                </a:solidFill>
                <a:latin typeface="Arial" panose="020B0604020202020204" pitchFamily="34" charset="0"/>
                <a:cs typeface="Arial" panose="020B0604020202020204" pitchFamily="34" charset="0"/>
              </a:rPr>
              <a:t>	20-60 minutes</a:t>
            </a:r>
            <a:endParaRPr sz="1350" dirty="0">
              <a:latin typeface="Arial" panose="020B0604020202020204" pitchFamily="34" charset="0"/>
              <a:cs typeface="Arial" panose="020B0604020202020204" pitchFamily="34" charset="0"/>
            </a:endParaRPr>
          </a:p>
          <a:p>
            <a:pPr marL="0" lvl="0" indent="0" algn="just" rtl="0">
              <a:lnSpc>
                <a:spcPct val="150000"/>
              </a:lnSpc>
              <a:spcBef>
                <a:spcPts val="0"/>
              </a:spcBef>
              <a:spcAft>
                <a:spcPts val="0"/>
              </a:spcAft>
              <a:buClr>
                <a:srgbClr val="0D266D"/>
              </a:buClr>
              <a:buSzPts val="1800"/>
              <a:buNone/>
            </a:pPr>
            <a:r>
              <a:rPr lang="fr-CA" sz="1350" b="1" dirty="0">
                <a:solidFill>
                  <a:srgbClr val="0D266D"/>
                </a:solidFill>
                <a:latin typeface="Arial" panose="020B0604020202020204" pitchFamily="34" charset="0"/>
                <a:cs typeface="Arial" panose="020B0604020202020204" pitchFamily="34" charset="0"/>
              </a:rPr>
              <a:t>Type : </a:t>
            </a:r>
            <a:r>
              <a:rPr lang="fr-CA" sz="1350" dirty="0">
                <a:solidFill>
                  <a:srgbClr val="0D266D"/>
                </a:solidFill>
                <a:latin typeface="Arial" panose="020B0604020202020204" pitchFamily="34" charset="0"/>
                <a:cs typeface="Arial" panose="020B0604020202020204" pitchFamily="34" charset="0"/>
              </a:rPr>
              <a:t>		exercices qui sollicitent les grands groupes musculaires</a:t>
            </a:r>
            <a:endParaRPr sz="13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3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350" dirty="0">
                <a:solidFill>
                  <a:srgbClr val="0D266D"/>
                </a:solidFill>
                <a:latin typeface="Arial" panose="020B0604020202020204" pitchFamily="34" charset="0"/>
                <a:cs typeface="Arial" panose="020B0604020202020204" pitchFamily="34" charset="0"/>
              </a:rPr>
              <a:t>Pour le type d’exercice, nous optons pour la marche, puisque monsieur Paquet semble déjà aimer cet exercice. L’intensité suggérée lorsqu’une personne a réalisé une épreuve d’effort est de 40-80 % de la fréquence cardiaque de réserve. Dans les premières semaines, nous pourrions viser 40-50 % de la fréquence cardiaque de réserve et progresser graduellement vers une intensité plus élevée. L’utilisation du test de la parole et la perception subjective de l’effort pourront aider à déterminer si l’intensité ciblée est suffisante. Avant son intervention, monsieur Paquet s’entraînait à raison de 30-45 minutes 3 fois par semaine. C’est pour cette raison qu’il est justifié de penser que de s’entraîner 20 minutes 3 fois par semaine lui conviendra. La fréquence et la durée de l’effort pourront également progresser dans le temps. Ce programme permettrait donc à monsieur Paquet de reprendre l’exercice de manière progressive et sécuritaire. De plus, à moyen et à long terme, ce programme devrait permettre à monsieur Paquet d’améliorer sa capacité cardiorespiratoire. Nous savons qu’une simple augmentation de la capacité cardiorespiratoire de 1 MET (3,5 ml O</a:t>
            </a:r>
            <a:r>
              <a:rPr lang="fr-CA" sz="1350" baseline="-25000" dirty="0">
                <a:solidFill>
                  <a:srgbClr val="0D266D"/>
                </a:solidFill>
                <a:latin typeface="Arial" panose="020B0604020202020204" pitchFamily="34" charset="0"/>
                <a:cs typeface="Arial" panose="020B0604020202020204" pitchFamily="34" charset="0"/>
              </a:rPr>
              <a:t>2</a:t>
            </a:r>
            <a:r>
              <a:rPr lang="fr-CA" sz="1350" dirty="0">
                <a:solidFill>
                  <a:srgbClr val="0D266D"/>
                </a:solidFill>
                <a:latin typeface="Arial" panose="020B0604020202020204" pitchFamily="34" charset="0"/>
                <a:cs typeface="Arial" panose="020B0604020202020204" pitchFamily="34" charset="0"/>
              </a:rPr>
              <a:t>/kg/min) réduit de manière importante le risque de récidive de maladies cardiovasculaires (Myers J., et al., 2002).</a:t>
            </a:r>
            <a:endParaRPr sz="13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3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350" dirty="0">
                <a:solidFill>
                  <a:srgbClr val="0D266D"/>
                </a:solidFill>
                <a:latin typeface="Arial" panose="020B0604020202020204" pitchFamily="34" charset="0"/>
                <a:cs typeface="Arial" panose="020B0604020202020204" pitchFamily="34" charset="0"/>
              </a:rPr>
              <a:t>Pour les personnes qui n’ont pas réalisé d’épreuve d’effort, il est recommandé de s’entraîner à une intensité allant de 20 à 30 BPM de plus que la fréquence cardiaque de repos. L’échauffement (5-10 minutes) et le retour au calme (5-10 minutes) sont importants, puisqu’ils permettent une meilleure réponse hémodynamique à l’effort. </a:t>
            </a:r>
            <a:endParaRPr sz="135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3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35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35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noFill/>
          <a:ln>
            <a:noFill/>
          </a:ln>
        </p:spPr>
        <p:txBody>
          <a:bodyPr spcFirstLastPara="1" wrap="square" lIns="91425" tIns="45700" rIns="91425" bIns="45700" anchor="ctr" anchorCtr="0">
            <a:noAutofit/>
          </a:bodyPr>
          <a:lstStyle/>
          <a:p>
            <a:pPr lvl="0"/>
            <a:r>
              <a:rPr lang="fr-CA" dirty="0"/>
              <a:t>Consignes d’utilisation</a:t>
            </a:r>
          </a:p>
        </p:txBody>
      </p:sp>
      <p:sp>
        <p:nvSpPr>
          <p:cNvPr id="87" name="Google Shape;87;p3"/>
          <p:cNvSpPr txBox="1"/>
          <p:nvPr/>
        </p:nvSpPr>
        <p:spPr>
          <a:xfrm>
            <a:off x="592854" y="1832600"/>
            <a:ext cx="8098970" cy="3857426"/>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00000"/>
              </a:lnSpc>
              <a:spcBef>
                <a:spcPts val="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Cliquer sur les flèches en haut à droite pour mettre en mode « plein écran ».</a:t>
            </a:r>
            <a:endParaRPr sz="1700" b="0" i="0" u="none" strike="noStrike" cap="none" dirty="0">
              <a:solidFill>
                <a:srgbClr val="000000"/>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Par la suite, utiliser les flèches pour changer de page.</a:t>
            </a:r>
            <a:endParaRPr sz="1700" b="0" i="0" u="none" strike="noStrike" cap="none" dirty="0">
              <a:solidFill>
                <a:srgbClr val="000000"/>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À la fin du document, cliquer sur les flèches « réduire » en haut à droite.  </a:t>
            </a:r>
            <a:endParaRPr sz="1700" b="0" i="0" u="none" strike="noStrike" cap="none" dirty="0">
              <a:solidFill>
                <a:srgbClr val="0D266D"/>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Répondre aux différentes questions </a:t>
            </a:r>
            <a:r>
              <a:rPr lang="fr-CA" sz="1700" b="0" i="0" u="sng" strike="noStrike" cap="none" dirty="0">
                <a:solidFill>
                  <a:srgbClr val="0D266D"/>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du mieux que vous le pouvez</a:t>
            </a:r>
            <a:r>
              <a:rPr lang="fr-CA" sz="1700" b="0" i="0" u="none" strike="noStrike" cap="none" dirty="0">
                <a:solidFill>
                  <a:srgbClr val="0D266D"/>
                </a:solidFill>
                <a:latin typeface="Arial"/>
                <a:ea typeface="Arial"/>
                <a:cs typeface="Arial"/>
                <a:sym typeface="Arial"/>
              </a:rPr>
              <a:t>.</a:t>
            </a:r>
            <a:endParaRPr sz="1700" b="0" i="0" u="none" strike="noStrike" cap="none" dirty="0">
              <a:solidFill>
                <a:srgbClr val="0D266D"/>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Vous pouvez utiliser vos notes de cours et vos références pour répondre aux différentes questions.</a:t>
            </a:r>
            <a:endParaRPr sz="1700" b="0" i="0" u="none" strike="noStrike" cap="none" dirty="0">
              <a:solidFill>
                <a:srgbClr val="000000"/>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Vous aurez besoin d’une calculatrice, de feuilles et d’un crayon.</a:t>
            </a:r>
            <a:endParaRPr sz="1700" b="0" i="0" u="none" strike="noStrike" cap="none" dirty="0">
              <a:solidFill>
                <a:srgbClr val="0D266D"/>
              </a:solidFill>
              <a:latin typeface="Arial"/>
              <a:ea typeface="Arial"/>
              <a:cs typeface="Arial"/>
              <a:sym typeface="Arial"/>
            </a:endParaRPr>
          </a:p>
          <a:p>
            <a:pPr marL="285750" marR="0" lvl="0" indent="-285750" algn="just" rtl="0">
              <a:lnSpc>
                <a:spcPct val="100000"/>
              </a:lnSpc>
              <a:spcBef>
                <a:spcPts val="1000"/>
              </a:spcBef>
              <a:spcAft>
                <a:spcPts val="0"/>
              </a:spcAft>
              <a:buClr>
                <a:srgbClr val="0D266D"/>
              </a:buClr>
              <a:buSzPts val="1800"/>
              <a:buFont typeface="Arial"/>
              <a:buChar char="•"/>
            </a:pPr>
            <a:r>
              <a:rPr lang="fr-CA" sz="1700" b="0" i="0" u="none" strike="noStrike" cap="none" dirty="0">
                <a:solidFill>
                  <a:srgbClr val="0D266D"/>
                </a:solidFill>
                <a:latin typeface="Arial"/>
                <a:ea typeface="Arial"/>
                <a:cs typeface="Arial"/>
                <a:sym typeface="Arial"/>
              </a:rPr>
              <a:t>Amusez-vous!</a:t>
            </a:r>
            <a:endParaRPr sz="1700" b="0" i="0" u="none" strike="noStrike" cap="none" dirty="0">
              <a:solidFill>
                <a:srgbClr val="000000"/>
              </a:solidFill>
              <a:latin typeface="Arial"/>
              <a:ea typeface="Arial"/>
              <a:cs typeface="Arial"/>
              <a:sym typeface="Arial"/>
            </a:endParaRPr>
          </a:p>
          <a:p>
            <a:pPr marL="0" marR="0" lvl="0" indent="0" algn="ctr" rtl="0">
              <a:lnSpc>
                <a:spcPct val="100000"/>
              </a:lnSpc>
              <a:spcBef>
                <a:spcPts val="1000"/>
              </a:spcBef>
              <a:spcAft>
                <a:spcPts val="0"/>
              </a:spcAft>
              <a:buClr>
                <a:srgbClr val="000000"/>
              </a:buClr>
              <a:buSzPts val="1000"/>
              <a:buFont typeface="Arial"/>
              <a:buNone/>
            </a:pPr>
            <a:endParaRPr sz="1000" b="1" i="1" u="none" strike="noStrike" cap="none" dirty="0">
              <a:solidFill>
                <a:srgbClr val="0D266D"/>
              </a:solidFill>
              <a:latin typeface="Arial"/>
              <a:ea typeface="Arial"/>
              <a:cs typeface="Arial"/>
              <a:sym typeface="Arial"/>
            </a:endParaRPr>
          </a:p>
          <a:p>
            <a:pPr marL="0" marR="0" lvl="0" indent="0" algn="ctr" rtl="0">
              <a:lnSpc>
                <a:spcPct val="100000"/>
              </a:lnSpc>
              <a:spcBef>
                <a:spcPts val="1000"/>
              </a:spcBef>
              <a:spcAft>
                <a:spcPts val="0"/>
              </a:spcAft>
              <a:buClr>
                <a:srgbClr val="000000"/>
              </a:buClr>
              <a:buSzPts val="1800"/>
              <a:buFont typeface="Arial"/>
              <a:buNone/>
            </a:pPr>
            <a:r>
              <a:rPr lang="fr-CA" sz="1600" b="1" i="1" u="none" strike="noStrike" cap="none" dirty="0">
                <a:solidFill>
                  <a:srgbClr val="0D266D"/>
                </a:solidFill>
                <a:latin typeface="Arial"/>
                <a:ea typeface="Arial"/>
                <a:cs typeface="Arial"/>
                <a:sym typeface="Arial"/>
              </a:rPr>
              <a:t>Il est à noter que certaines sections du processus d’intervention en kinésiologie ont été davantage ciblées, et ce, afin d’alléger la mise en situation.</a:t>
            </a:r>
            <a:endParaRPr sz="1600" b="1" i="0" u="none" strike="noStrike" cap="none" dirty="0">
              <a:solidFill>
                <a:srgbClr val="0D266D"/>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4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Qu’est-ce que l’angine?</a:t>
            </a:r>
            <a:endParaRPr dirty="0"/>
          </a:p>
        </p:txBody>
      </p:sp>
      <p:sp>
        <p:nvSpPr>
          <p:cNvPr id="463" name="Google Shape;463;p40"/>
          <p:cNvSpPr txBox="1"/>
          <p:nvPr/>
        </p:nvSpPr>
        <p:spPr>
          <a:xfrm>
            <a:off x="356839" y="1375082"/>
            <a:ext cx="8452883" cy="3396387"/>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rgbClr val="0D266D"/>
              </a:buClr>
              <a:buSzPts val="1800"/>
              <a:buFont typeface="Arial"/>
              <a:buNone/>
            </a:pPr>
            <a:r>
              <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rPr>
              <a:t>Monsieur Paquet a une question. Parmi les choix suivants, sélectionne</a:t>
            </a:r>
            <a:r>
              <a:rPr lang="fr-CA" sz="1700" b="1" dirty="0">
                <a:solidFill>
                  <a:srgbClr val="0D266D"/>
                </a:solidFill>
                <a:latin typeface="Arial" panose="020B0604020202020204" pitchFamily="34" charset="0"/>
                <a:cs typeface="Arial" panose="020B0604020202020204" pitchFamily="34" charset="0"/>
              </a:rPr>
              <a:t>z</a:t>
            </a:r>
            <a:r>
              <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rPr>
              <a:t> la meilleure réponse.</a:t>
            </a:r>
            <a:endParaRPr lang="fr-CA" sz="17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1800"/>
              <a:buFont typeface="Arial"/>
              <a:buNone/>
            </a:pPr>
            <a:r>
              <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rPr>
              <a:t>« Mon médecin m'a expliqué brièvement ce que représentait l’angine, mais j'aimerais comprendre pourquoi les douleurs arrivent à l’effort. Pouvez-vous me l'expliquer? »</a:t>
            </a:r>
            <a:endParaRPr lang="fr-CA" sz="17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1800"/>
              <a:buFont typeface="Arial"/>
              <a:buNone/>
            </a:pPr>
            <a:r>
              <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rPr>
              <a:t>1)</a:t>
            </a:r>
            <a:r>
              <a:rPr lang="fr-CA" sz="1700" b="0" i="0" u="none" strike="noStrike" cap="none" dirty="0">
                <a:solidFill>
                  <a:srgbClr val="0D266D"/>
                </a:solidFill>
                <a:latin typeface="Arial" panose="020B0604020202020204" pitchFamily="34" charset="0"/>
                <a:ea typeface="Arial"/>
                <a:cs typeface="Arial" panose="020B0604020202020204" pitchFamily="34" charset="0"/>
                <a:sym typeface="Arial"/>
              </a:rPr>
              <a:t> À l’effort, votre cœur doit faire circuler plus de sang dans votre organisme. L’angine arrive lorsque vous n’êtes pas en mesure de fournir suffisamment de sang à votre corps. C’est ce qui provoquera les douleurs associées à l’angine. </a:t>
            </a:r>
            <a:endPar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1800"/>
              <a:buFont typeface="Arial"/>
              <a:buNone/>
            </a:pPr>
            <a:r>
              <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rPr>
              <a:t>2) </a:t>
            </a:r>
            <a:r>
              <a:rPr lang="fr-CA" sz="1700" b="0" i="0" u="none" strike="noStrike" cap="none" dirty="0">
                <a:solidFill>
                  <a:srgbClr val="0D266D"/>
                </a:solidFill>
                <a:latin typeface="Arial" panose="020B0604020202020204" pitchFamily="34" charset="0"/>
                <a:ea typeface="Arial"/>
                <a:cs typeface="Arial" panose="020B0604020202020204" pitchFamily="34" charset="0"/>
                <a:sym typeface="Arial"/>
              </a:rPr>
              <a:t>À l’effort, votre cœur doit fournir un effort supplémentaire. Lorsqu’une personne a des niveaux de gras dans le sang trop élevés (cholestérol), son sang est plus visqueux et il circule moins bien. Cela fait en sorte qu’on ne parviendra pas à fournir suffisamment de sang au cœur qui en a besoin de plus. C’est ce qui provoquera les douleurs associées à l’angine. </a:t>
            </a:r>
            <a:endParaRPr lang="fr-CA" sz="17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1800"/>
              <a:buFont typeface="Arial"/>
              <a:buNone/>
            </a:pPr>
            <a:r>
              <a:rPr lang="fr-CA" sz="1700" b="1"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3) </a:t>
            </a:r>
            <a:r>
              <a:rPr lang="fr-CA" sz="17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À l’effort, votre cœur doit fournir un effort supplémentaire. Lorsque les artères du cœur sont obstruées par des dépôts de gras (athérosclérose), elles ne parviennent pas à fournir suffisamment d’oxygène à votre muscle cardiaque, qui en a besoin de plus. C’est ce qui provoquera les douleurs associées à l’angine. </a:t>
            </a:r>
            <a:endParaRPr lang="fr-CA" sz="1700" b="1" i="0" u="none" strike="noStrike" cap="none" dirty="0">
              <a:solidFill>
                <a:srgbClr val="0D266D"/>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1"/>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469" name="Google Shape;469;p41"/>
          <p:cNvSpPr txBox="1">
            <a:spLocks noGrp="1"/>
          </p:cNvSpPr>
          <p:nvPr>
            <p:ph type="body" idx="1"/>
          </p:nvPr>
        </p:nvSpPr>
        <p:spPr>
          <a:xfrm>
            <a:off x="188176" y="1403195"/>
            <a:ext cx="8767648" cy="4863789"/>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1400" dirty="0">
                <a:solidFill>
                  <a:srgbClr val="0D266D"/>
                </a:solidFill>
                <a:latin typeface="Arial" panose="020B0604020202020204" pitchFamily="34" charset="0"/>
                <a:cs typeface="Arial" panose="020B0604020202020204" pitchFamily="34" charset="0"/>
              </a:rPr>
              <a:t>Pour fonctionner, le myocarde a besoin d’un apport constant de sang riche en oxygène. Ce dernier arrive au myocarde par l’intermédiaire des artères coronaires.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latin typeface="Arial" panose="020B0604020202020204" pitchFamily="34" charset="0"/>
                <a:cs typeface="Arial" panose="020B0604020202020204" pitchFamily="34" charset="0"/>
              </a:rPr>
              <a:t>L’angine survient quand la charge de travail du cœur augmente, ce qui amène une augmentation des besoins en oxygène, et que la capacité des artères coronaires à fournir une quantité suffisante de sang riche en oxygène est limitée. La circulation du sang dans les artères coronaires peut être limitée par la présence d’athérosclérose (se référer à la figure).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latin typeface="Arial" panose="020B0604020202020204" pitchFamily="34" charset="0"/>
                <a:cs typeface="Arial" panose="020B0604020202020204" pitchFamily="34" charset="0"/>
              </a:rPr>
              <a:t>La douleur angineuse témoigne d’une souffrance du myocarde dont les besoins en oxygène ne peuvent être complètement comblés en raison de la présence d’athérosclérose dans les artères coronaires. </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rgbClr val="0D266D"/>
              </a:buClr>
              <a:buSzPts val="1800"/>
              <a:buNone/>
            </a:pPr>
            <a:r>
              <a:rPr lang="fr-CA" sz="1400" dirty="0">
                <a:solidFill>
                  <a:srgbClr val="0D266D"/>
                </a:solidFill>
                <a:latin typeface="Arial" panose="020B0604020202020204" pitchFamily="34" charset="0"/>
                <a:cs typeface="Arial" panose="020B0604020202020204" pitchFamily="34" charset="0"/>
              </a:rPr>
              <a:t>Quand l’angine est causée par l’athérosclérose, elle survient souvent durant l’activité physique, puisque cette dernière augmente la charge de travail du myocarde ainsi que ses besoins en oxygène. Elle peut aussi survenir lors d’un stress ou au moment de la digestion d’un repas copieux.</a:t>
            </a:r>
            <a:endParaRPr sz="1400"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1400" dirty="0">
              <a:solidFill>
                <a:srgbClr val="0D266D"/>
              </a:solidFill>
              <a:latin typeface="Arial" panose="020B0604020202020204" pitchFamily="34" charset="0"/>
              <a:cs typeface="Arial" panose="020B0604020202020204" pitchFamily="34" charset="0"/>
            </a:endParaRPr>
          </a:p>
        </p:txBody>
      </p:sp>
      <p:pic>
        <p:nvPicPr>
          <p:cNvPr id="2" name="Graphique 1">
            <a:extLst>
              <a:ext uri="{FF2B5EF4-FFF2-40B4-BE49-F238E27FC236}">
                <a16:creationId xmlns:a16="http://schemas.microsoft.com/office/drawing/2014/main" id="{F1ABF153-72B4-2112-7793-F49CF367A5E7}"/>
              </a:ext>
            </a:extLst>
          </p:cNvPr>
          <p:cNvPicPr>
            <a:picLocks noChangeAspect="1"/>
          </p:cNvPicPr>
          <p:nvPr/>
        </p:nvPicPr>
        <p:blipFill>
          <a:blip r:embed="rId3">
            <a:extLst>
              <a:ext uri="{96DAC541-7B7A-43D3-8B79-37D633B846F1}">
                <asvg:svgBlip xmlns:asvg="http://schemas.microsoft.com/office/drawing/2016/SVG/main" r:embed="rId4"/>
              </a:ext>
            </a:extLst>
          </a:blip>
          <a:srcRect r="25019"/>
          <a:stretch/>
        </p:blipFill>
        <p:spPr>
          <a:xfrm>
            <a:off x="6504387" y="4348973"/>
            <a:ext cx="2276056" cy="2201025"/>
          </a:xfrm>
          <a:prstGeom prst="rect">
            <a:avLst/>
          </a:prstGeom>
        </p:spPr>
      </p:pic>
      <p:sp>
        <p:nvSpPr>
          <p:cNvPr id="3" name="Google Shape;469;p41">
            <a:extLst>
              <a:ext uri="{FF2B5EF4-FFF2-40B4-BE49-F238E27FC236}">
                <a16:creationId xmlns:a16="http://schemas.microsoft.com/office/drawing/2014/main" id="{E95F3563-FEC9-7AAA-62CA-53AE0B877D9C}"/>
              </a:ext>
            </a:extLst>
          </p:cNvPr>
          <p:cNvSpPr txBox="1">
            <a:spLocks/>
          </p:cNvSpPr>
          <p:nvPr/>
        </p:nvSpPr>
        <p:spPr>
          <a:xfrm>
            <a:off x="188176" y="4257911"/>
            <a:ext cx="6140830" cy="1607633"/>
          </a:xfrm>
          <a:prstGeom prst="rect">
            <a:avLst/>
          </a:prstGeom>
          <a:noFill/>
          <a:ln>
            <a:noFill/>
          </a:ln>
        </p:spPr>
        <p:txBody>
          <a:bodyPr spcFirstLastPara="1" vert="horz" wrap="square" lIns="91425" tIns="91425" rIns="91425" bIns="91425" rtlCol="0" anchor="t" anchorCtr="0">
            <a:noAutofit/>
          </a:bodyPr>
          <a:lstStyle>
            <a:lvl1pPr marL="457200" lvl="0" indent="-406400" algn="l" defTabSz="914400" rtl="0" eaLnBrk="1" latinLnBrk="0" hangingPunct="1">
              <a:lnSpc>
                <a:spcPct val="90000"/>
              </a:lnSpc>
              <a:spcBef>
                <a:spcPts val="1000"/>
              </a:spcBef>
              <a:spcAft>
                <a:spcPts val="0"/>
              </a:spcAft>
              <a:buClr>
                <a:schemeClr val="dk1"/>
              </a:buClr>
              <a:buSzPts val="2800"/>
              <a:buFont typeface="Arial"/>
              <a:buChar char="›"/>
              <a:defRPr sz="2800" kern="1200">
                <a:solidFill>
                  <a:schemeClr val="tx1"/>
                </a:solidFill>
                <a:latin typeface="+mn-lt"/>
                <a:ea typeface="+mn-ea"/>
                <a:cs typeface="+mn-cs"/>
              </a:defRPr>
            </a:lvl1pPr>
            <a:lvl2pPr marL="914400" lvl="1" indent="-381000" algn="l" defTabSz="914400" rtl="0" eaLnBrk="1" latinLnBrk="0" hangingPunct="1">
              <a:lnSpc>
                <a:spcPct val="90000"/>
              </a:lnSpc>
              <a:spcBef>
                <a:spcPts val="500"/>
              </a:spcBef>
              <a:spcAft>
                <a:spcPts val="0"/>
              </a:spcAft>
              <a:buClr>
                <a:schemeClr val="dk1"/>
              </a:buClr>
              <a:buSzPts val="2400"/>
              <a:buFont typeface="Arial"/>
              <a:buChar char="•"/>
              <a:defRPr sz="2400" kern="1200">
                <a:solidFill>
                  <a:schemeClr val="tx1"/>
                </a:solidFill>
                <a:latin typeface="+mn-lt"/>
                <a:ea typeface="+mn-ea"/>
                <a:cs typeface="+mn-cs"/>
              </a:defRPr>
            </a:lvl2pPr>
            <a:lvl3pPr marL="1371600" lvl="2"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2000" kern="1200">
                <a:solidFill>
                  <a:schemeClr val="tx1"/>
                </a:solidFill>
                <a:latin typeface="+mn-lt"/>
                <a:ea typeface="+mn-ea"/>
                <a:cs typeface="+mn-cs"/>
              </a:defRPr>
            </a:lvl3pPr>
            <a:lvl4pPr marL="1828800" lvl="3"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4pPr>
            <a:lvl5pPr marL="2286000" lvl="4"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5pPr>
            <a:lvl6pPr marL="2743200" lvl="5"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6pPr>
            <a:lvl7pPr marL="3200400" lvl="6"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7pPr>
            <a:lvl8pPr marL="3657600" lvl="7"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8pPr>
            <a:lvl9pPr marL="4114800" lvl="8"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buClr>
                <a:srgbClr val="0D266D"/>
              </a:buClr>
              <a:buSzPts val="1800"/>
              <a:buFont typeface="Arial"/>
              <a:buNone/>
            </a:pPr>
            <a:r>
              <a:rPr lang="fr-CA" sz="1400" dirty="0">
                <a:solidFill>
                  <a:srgbClr val="0D266D"/>
                </a:solidFill>
                <a:latin typeface="Arial" panose="020B0604020202020204" pitchFamily="34" charset="0"/>
                <a:cs typeface="Arial" panose="020B0604020202020204" pitchFamily="34" charset="0"/>
              </a:rPr>
              <a:t>Il existe plusieurs types d’angine. Les douleurs angineuses de l’angine stable apparaîtront à l’effort. Les douleurs sont connues et reproductibles. L’angine instable est une douleur angineuse prolongée qui survient au repos et qui peut être annonciatrice d’un infarctus du myocarde. L’angine instable est une contre-indication à la pratique de l’activité physique. </a:t>
            </a:r>
            <a:endParaRPr lang="fr-CA" sz="1400" dirty="0">
              <a:latin typeface="Arial" panose="020B0604020202020204" pitchFamily="34" charset="0"/>
              <a:cs typeface="Arial" panose="020B06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4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Seuil ischémique</a:t>
            </a:r>
            <a:endParaRPr dirty="0"/>
          </a:p>
        </p:txBody>
      </p:sp>
      <p:sp>
        <p:nvSpPr>
          <p:cNvPr id="478" name="Google Shape;478;p42"/>
          <p:cNvSpPr txBox="1"/>
          <p:nvPr/>
        </p:nvSpPr>
        <p:spPr>
          <a:xfrm>
            <a:off x="571499" y="1666344"/>
            <a:ext cx="7943851" cy="2631394"/>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0"/>
              </a:spcBef>
              <a:spcAft>
                <a:spcPts val="0"/>
              </a:spcAft>
              <a:buClr>
                <a:srgbClr val="0D266D"/>
              </a:buClr>
              <a:buSzPts val="26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Compléte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la phrase suivante relativement au seuil ischémique.</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rgbClr val="0D266D"/>
              </a:buClr>
              <a:buSzPts val="2600"/>
              <a:buFont typeface="Arial"/>
              <a:buNone/>
            </a:pP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En présence d’ischémie induite par l’exercice, le kinésiologue doit s’assurer que la fréquence cardiaque de la personne pendant l’exercice se situe au moins à </a:t>
            </a:r>
            <a:r>
              <a:rPr lang="fr-CA" sz="2000" b="0" i="0" u="none" strike="noStrike" cap="none" dirty="0">
                <a:solidFill>
                  <a:srgbClr val="0D266D"/>
                </a:solidFill>
                <a:highlight>
                  <a:srgbClr val="CAE7F5"/>
                </a:highlight>
                <a:latin typeface="Arial" panose="020B0604020202020204" pitchFamily="34" charset="0"/>
                <a:ea typeface="Arial"/>
                <a:cs typeface="Arial" panose="020B0604020202020204" pitchFamily="34" charset="0"/>
                <a:sym typeface="Arial"/>
              </a:rPr>
              <a:t>10</a:t>
            </a:r>
            <a:r>
              <a:rPr lang="fr-CA" sz="2000" b="0" i="0" u="none" strike="noStrike" cap="none" dirty="0">
                <a:solidFill>
                  <a:srgbClr val="0D266D"/>
                </a:solidFill>
                <a:latin typeface="Arial" panose="020B0604020202020204" pitchFamily="34" charset="0"/>
                <a:ea typeface="Arial"/>
                <a:cs typeface="Arial" panose="020B0604020202020204" pitchFamily="34" charset="0"/>
                <a:sym typeface="Arial"/>
              </a:rPr>
              <a:t> BPM sous la fréquence cardiaque associée à une dépression du segment ST de 1 mm et plus. </a:t>
            </a:r>
            <a:endParaRPr sz="20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rtl="0">
              <a:lnSpc>
                <a:spcPct val="90000"/>
              </a:lnSpc>
              <a:spcBef>
                <a:spcPts val="1200"/>
              </a:spcBef>
              <a:spcAft>
                <a:spcPts val="0"/>
              </a:spcAft>
              <a:buClr>
                <a:schemeClr val="dk1"/>
              </a:buClr>
              <a:buSzPts val="2600"/>
              <a:buFont typeface="Arial"/>
              <a:buNone/>
            </a:pPr>
            <a:endParaRPr sz="2000" b="0" i="0" u="none" strike="noStrike" cap="none" dirty="0">
              <a:solidFill>
                <a:srgbClr val="0D266D"/>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43"/>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484" name="Google Shape;484;p43"/>
          <p:cNvSpPr txBox="1">
            <a:spLocks noGrp="1"/>
          </p:cNvSpPr>
          <p:nvPr>
            <p:ph type="body" idx="1"/>
          </p:nvPr>
        </p:nvSpPr>
        <p:spPr>
          <a:xfrm>
            <a:off x="457200" y="1833323"/>
            <a:ext cx="8352263" cy="3191354"/>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000" dirty="0">
                <a:solidFill>
                  <a:srgbClr val="0D266D"/>
                </a:solidFill>
                <a:latin typeface="Arial" panose="020B0604020202020204" pitchFamily="34" charset="0"/>
                <a:cs typeface="Arial" panose="020B0604020202020204" pitchFamily="34" charset="0"/>
              </a:rPr>
              <a:t>Chez les personnes atteintes d’une maladie coronarienne </a:t>
            </a:r>
            <a:r>
              <a:rPr lang="fr-CA" sz="2000" dirty="0" err="1">
                <a:solidFill>
                  <a:srgbClr val="0D266D"/>
                </a:solidFill>
                <a:latin typeface="Arial" panose="020B0604020202020204" pitchFamily="34" charset="0"/>
                <a:cs typeface="Arial" panose="020B0604020202020204" pitchFamily="34" charset="0"/>
              </a:rPr>
              <a:t>athérosclérotique</a:t>
            </a:r>
            <a:r>
              <a:rPr lang="fr-CA" sz="2000" dirty="0">
                <a:solidFill>
                  <a:srgbClr val="0D266D"/>
                </a:solidFill>
                <a:latin typeface="Arial" panose="020B0604020202020204" pitchFamily="34" charset="0"/>
                <a:cs typeface="Arial" panose="020B0604020202020204" pitchFamily="34" charset="0"/>
              </a:rPr>
              <a:t>, en présence d’ischémie induite par l’effort, la fréquence cardiaque maximale pendant l’exercice devrait se situer au moins à 10 BPM sous celle associée à une dépression du segment ST de 1 mm ou plus. L’exercice cardiovasculaire aidera à améliorer la capacité cardiorespiratoire et à retarder le seuil ischémique.</a:t>
            </a:r>
            <a:endParaRPr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000" dirty="0">
              <a:solidFill>
                <a:srgbClr val="212529"/>
              </a:solidFill>
              <a:latin typeface="Arial" panose="020B0604020202020204" pitchFamily="34" charset="0"/>
              <a:ea typeface="Open Sans"/>
              <a:cs typeface="Arial" panose="020B0604020202020204" pitchFamily="34" charset="0"/>
              <a:sym typeface="Open Sans"/>
            </a:endParaRP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00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4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Éléments à surveiller pendant l’effort</a:t>
            </a:r>
            <a:endParaRPr dirty="0"/>
          </a:p>
        </p:txBody>
      </p:sp>
      <p:sp>
        <p:nvSpPr>
          <p:cNvPr id="493" name="Google Shape;493;p44"/>
          <p:cNvSpPr txBox="1"/>
          <p:nvPr/>
        </p:nvSpPr>
        <p:spPr>
          <a:xfrm>
            <a:off x="278781" y="1418550"/>
            <a:ext cx="8631044" cy="4842388"/>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0"/>
              </a:spcBef>
              <a:spcAft>
                <a:spcPts val="0"/>
              </a:spcAft>
              <a:buClr>
                <a:srgbClr val="0D266D"/>
              </a:buClr>
              <a:buSzPts val="1600"/>
              <a:buFont typeface="Arial"/>
              <a:buNone/>
            </a:pPr>
            <a:r>
              <a:rPr lang="fr-CA" sz="1600" b="1" i="0" u="none" strike="noStrike" cap="none" dirty="0">
                <a:solidFill>
                  <a:srgbClr val="0D266D"/>
                </a:solidFill>
                <a:latin typeface="Arial"/>
                <a:ea typeface="Arial"/>
                <a:cs typeface="Arial"/>
                <a:sym typeface="Arial"/>
              </a:rPr>
              <a:t>Complétez le texte suivant concernant les paramètres qui devraient être évalués à l’effort chez une personne présentant un diagnostic de maladie coronarienne </a:t>
            </a:r>
            <a:r>
              <a:rPr lang="fr-CA" sz="1600" b="1" i="0" u="none" strike="noStrike" cap="none" dirty="0" err="1">
                <a:solidFill>
                  <a:srgbClr val="0D266D"/>
                </a:solidFill>
                <a:latin typeface="Arial"/>
                <a:ea typeface="Arial"/>
                <a:cs typeface="Arial"/>
                <a:sym typeface="Arial"/>
              </a:rPr>
              <a:t>athérosclérotique</a:t>
            </a:r>
            <a:r>
              <a:rPr lang="fr-CA" sz="1600" b="1" i="0" u="none" strike="noStrike" cap="none" dirty="0">
                <a:solidFill>
                  <a:srgbClr val="0D266D"/>
                </a:solidFill>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0"/>
              </a:spcBef>
              <a:spcAft>
                <a:spcPts val="0"/>
              </a:spcAft>
              <a:buClr>
                <a:schemeClr val="dk1"/>
              </a:buClr>
              <a:buSzPts val="1600"/>
              <a:buFont typeface="Arial"/>
              <a:buNone/>
            </a:pPr>
            <a:endParaRPr sz="1600" b="0" i="0" u="none" strike="noStrike" cap="none" dirty="0">
              <a:solidFill>
                <a:srgbClr val="0D266D"/>
              </a:solidFill>
              <a:latin typeface="Arial"/>
              <a:ea typeface="Arial"/>
              <a:cs typeface="Arial"/>
              <a:sym typeface="Arial"/>
            </a:endParaRPr>
          </a:p>
          <a:p>
            <a:pPr marL="0" marR="0" lvl="0" indent="0" rtl="0">
              <a:lnSpc>
                <a:spcPct val="90000"/>
              </a:lnSpc>
              <a:spcBef>
                <a:spcPts val="0"/>
              </a:spcBef>
              <a:spcAft>
                <a:spcPts val="0"/>
              </a:spcAft>
              <a:buClr>
                <a:srgbClr val="0D266D"/>
              </a:buClr>
              <a:buSzPts val="1600"/>
              <a:buFont typeface="Arial"/>
              <a:buNone/>
            </a:pPr>
            <a:r>
              <a:rPr lang="fr-CA" sz="1600" b="0" i="0" u="none" strike="noStrike" cap="none" dirty="0">
                <a:solidFill>
                  <a:srgbClr val="0D266D"/>
                </a:solidFill>
                <a:latin typeface="Arial"/>
                <a:ea typeface="Arial"/>
                <a:cs typeface="Arial"/>
                <a:sym typeface="Arial"/>
              </a:rPr>
              <a:t>Certains paramètres doivent être évalués à l’effort chez la personne qui présente un diagnostic de maladie coronarienne </a:t>
            </a:r>
            <a:r>
              <a:rPr lang="fr-CA" sz="1600" b="0" i="0" u="none" strike="noStrike" cap="none" dirty="0" err="1">
                <a:solidFill>
                  <a:srgbClr val="0D266D"/>
                </a:solidFill>
                <a:latin typeface="Arial"/>
                <a:ea typeface="Arial"/>
                <a:cs typeface="Arial"/>
                <a:sym typeface="Arial"/>
              </a:rPr>
              <a:t>athérosclérotique</a:t>
            </a:r>
            <a:r>
              <a:rPr lang="fr-CA" sz="1600" b="0" i="0" u="none" strike="noStrike" cap="none" dirty="0">
                <a:solidFill>
                  <a:srgbClr val="0D266D"/>
                </a:solidFill>
                <a:latin typeface="Arial"/>
                <a:ea typeface="Arial"/>
                <a:cs typeface="Arial"/>
                <a:sym typeface="Arial"/>
              </a:rPr>
              <a:t>. D’abord, il est essentiel de surveiller attentivement les </a:t>
            </a:r>
            <a:r>
              <a:rPr lang="fr-CA" sz="1600" b="0" i="0" u="none" strike="noStrike" cap="none" dirty="0">
                <a:solidFill>
                  <a:srgbClr val="0D266D"/>
                </a:solidFill>
                <a:highlight>
                  <a:srgbClr val="CAE7F5"/>
                </a:highlight>
                <a:latin typeface="Arial"/>
                <a:ea typeface="Arial"/>
                <a:cs typeface="Arial"/>
                <a:sym typeface="Arial"/>
              </a:rPr>
              <a:t>signes et symptômes</a:t>
            </a:r>
            <a:r>
              <a:rPr lang="fr-CA" sz="1600" b="0" i="0" u="none" strike="noStrike" cap="none" dirty="0">
                <a:solidFill>
                  <a:srgbClr val="0D266D"/>
                </a:solidFill>
                <a:latin typeface="Arial"/>
                <a:ea typeface="Arial"/>
                <a:cs typeface="Arial"/>
                <a:sym typeface="Arial"/>
              </a:rPr>
              <a:t> d’angine à l’effort. Cela inclut les douleurs thoraciques, la dyspnée, les palpitations ou d’autres symptômes indiquant une surcharge de travail du myocarde. L’utilisation de </a:t>
            </a:r>
            <a:r>
              <a:rPr lang="fr-CA" sz="1600" b="0" i="0" u="none" strike="noStrike" cap="none" dirty="0">
                <a:solidFill>
                  <a:srgbClr val="0D266D"/>
                </a:solidFill>
                <a:highlight>
                  <a:srgbClr val="CAE7F5"/>
                </a:highlight>
                <a:latin typeface="Arial"/>
                <a:ea typeface="Arial"/>
                <a:cs typeface="Arial"/>
                <a:sym typeface="Arial"/>
              </a:rPr>
              <a:t>l’échelle des douleurs angineuses</a:t>
            </a:r>
            <a:r>
              <a:rPr lang="fr-CA" sz="1600" b="0" i="0" u="none" strike="noStrike" cap="none" dirty="0">
                <a:solidFill>
                  <a:srgbClr val="0D266D"/>
                </a:solidFill>
                <a:latin typeface="Arial"/>
                <a:ea typeface="Arial"/>
                <a:cs typeface="Arial"/>
                <a:sym typeface="Arial"/>
              </a:rPr>
              <a:t> permet d’évaluer l’intensité de ces douleurs et de guider l’arrêt ou la poursuite de l’exercice. La </a:t>
            </a:r>
            <a:r>
              <a:rPr lang="fr-CA" sz="1600" b="0" i="0" u="none" strike="noStrike" cap="none" dirty="0">
                <a:solidFill>
                  <a:srgbClr val="0D266D"/>
                </a:solidFill>
                <a:highlight>
                  <a:srgbClr val="CAE7F5"/>
                </a:highlight>
                <a:latin typeface="Arial"/>
                <a:ea typeface="Arial"/>
                <a:cs typeface="Arial"/>
                <a:sym typeface="Arial"/>
              </a:rPr>
              <a:t>fréquence cardiaque</a:t>
            </a:r>
            <a:r>
              <a:rPr lang="fr-CA" sz="1600" b="0" i="0" u="none" strike="noStrike" cap="none" dirty="0">
                <a:solidFill>
                  <a:srgbClr val="0D266D"/>
                </a:solidFill>
                <a:latin typeface="Arial"/>
                <a:ea typeface="Arial"/>
                <a:cs typeface="Arial"/>
                <a:sym typeface="Arial"/>
              </a:rPr>
              <a:t> doit être surveillée tout au long de l’effort, puisqu’elle reflète la charge de travail du myocarde. Un changement rapide, tardif ou excessif peut indiquer une réponse hémodynamique inappropriée, augmentant le risque d’événements cardiovasculaires. La </a:t>
            </a:r>
            <a:r>
              <a:rPr lang="fr-CA" sz="1600" b="0" i="0" u="none" strike="noStrike" cap="none" dirty="0">
                <a:solidFill>
                  <a:srgbClr val="0D266D"/>
                </a:solidFill>
                <a:highlight>
                  <a:srgbClr val="CAE7F5"/>
                </a:highlight>
                <a:latin typeface="Arial"/>
                <a:ea typeface="Arial"/>
                <a:cs typeface="Arial"/>
                <a:sym typeface="Arial"/>
              </a:rPr>
              <a:t>tension artérielle</a:t>
            </a:r>
            <a:r>
              <a:rPr lang="fr-CA" sz="1600" b="0" i="0" u="none" strike="noStrike" cap="none" dirty="0">
                <a:solidFill>
                  <a:srgbClr val="0D266D"/>
                </a:solidFill>
                <a:latin typeface="Arial"/>
                <a:ea typeface="Arial"/>
                <a:cs typeface="Arial"/>
                <a:sym typeface="Arial"/>
              </a:rPr>
              <a:t> est aussi un indicateur important à considérer pendant l’effort. Des hausses trop importantes ou des baisses significatives de l’une ou l’autre des valeurs nécessitent une attention immédiate. Pour mieux comprendre l’effort fourni par la personne en fonction de ses capacités physiques et de son ressenti personnel, </a:t>
            </a:r>
            <a:r>
              <a:rPr lang="fr-CA" sz="1600" b="0" i="0" u="none" strike="noStrike" cap="none" dirty="0">
                <a:solidFill>
                  <a:srgbClr val="0D266D"/>
                </a:solidFill>
                <a:highlight>
                  <a:srgbClr val="CAE7F5"/>
                </a:highlight>
                <a:latin typeface="Arial"/>
                <a:ea typeface="Arial"/>
                <a:cs typeface="Arial"/>
                <a:sym typeface="Arial"/>
              </a:rPr>
              <a:t>l’échelle de perception subjective de l’effort</a:t>
            </a:r>
            <a:r>
              <a:rPr lang="fr-CA" sz="1600" b="0" i="0" u="none" strike="noStrike" cap="none" dirty="0">
                <a:solidFill>
                  <a:srgbClr val="0D266D"/>
                </a:solidFill>
                <a:latin typeface="Arial"/>
                <a:ea typeface="Arial"/>
                <a:cs typeface="Arial"/>
                <a:sym typeface="Arial"/>
              </a:rPr>
              <a:t> est un complément essentiel aux mesures physiologiques. Si la personne n’a pas eu de revascularisation, il est primordial de respecter le </a:t>
            </a:r>
            <a:r>
              <a:rPr lang="fr-CA" sz="1600" b="0" i="0" u="none" strike="noStrike" cap="none" dirty="0">
                <a:solidFill>
                  <a:srgbClr val="0D266D"/>
                </a:solidFill>
                <a:highlight>
                  <a:srgbClr val="CAE7F5"/>
                </a:highlight>
                <a:latin typeface="Arial"/>
                <a:ea typeface="Arial"/>
                <a:cs typeface="Arial"/>
                <a:sym typeface="Arial"/>
              </a:rPr>
              <a:t>seuil ischémique</a:t>
            </a:r>
            <a:r>
              <a:rPr lang="fr-CA" sz="1600" b="0" i="0" u="none" strike="noStrike" cap="none" dirty="0">
                <a:solidFill>
                  <a:srgbClr val="0D266D"/>
                </a:solidFill>
                <a:latin typeface="Arial"/>
                <a:ea typeface="Arial"/>
                <a:cs typeface="Arial"/>
                <a:sym typeface="Arial"/>
              </a:rPr>
              <a:t>, c’est-à-dire le point à partir duquel le cœur ne reçoit plus suffisamment d’oxygène pour répondre aux besoins générés par l’effort. Un suivi vigilant de ces paramètres est essentiel pour assurer la sécurité de l’entraînement. </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0"/>
              </a:spcBef>
              <a:spcAft>
                <a:spcPts val="0"/>
              </a:spcAft>
              <a:buClr>
                <a:schemeClr val="dk1"/>
              </a:buClr>
              <a:buSzPts val="1600"/>
              <a:buFont typeface="Arial"/>
              <a:buNone/>
            </a:pPr>
            <a:endParaRPr sz="1600" b="0" i="0" u="none" strike="noStrike" cap="none" dirty="0">
              <a:solidFill>
                <a:srgbClr val="0D266D"/>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4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499" name="Google Shape;499;p45"/>
          <p:cNvSpPr txBox="1"/>
          <p:nvPr/>
        </p:nvSpPr>
        <p:spPr>
          <a:xfrm>
            <a:off x="345688" y="1720800"/>
            <a:ext cx="8452624" cy="3416400"/>
          </a:xfrm>
          <a:prstGeom prst="rect">
            <a:avLst/>
          </a:prstGeom>
          <a:noFill/>
          <a:ln>
            <a:noFill/>
          </a:ln>
        </p:spPr>
        <p:txBody>
          <a:bodyPr spcFirstLastPara="1" wrap="square" lIns="91425" tIns="91425" rIns="91425" bIns="91425" anchor="t" anchorCtr="0">
            <a:normAutofit/>
          </a:bodyPr>
          <a:lstStyle/>
          <a:p>
            <a:pPr marL="0" marR="0" lvl="0" indent="0" algn="just" rtl="0">
              <a:lnSpc>
                <a:spcPct val="90000"/>
              </a:lnSpc>
              <a:spcBef>
                <a:spcPts val="0"/>
              </a:spcBef>
              <a:spcAft>
                <a:spcPts val="0"/>
              </a:spcAft>
              <a:buClr>
                <a:srgbClr val="0D266D"/>
              </a:buClr>
              <a:buSzPts val="1800"/>
              <a:buFont typeface="Arial"/>
              <a:buNone/>
            </a:pPr>
            <a:r>
              <a:rPr lang="fr-CA" sz="2000" b="0" i="0" u="none" strike="noStrike" cap="none" dirty="0">
                <a:solidFill>
                  <a:srgbClr val="0D266D"/>
                </a:solidFill>
                <a:latin typeface="Arial"/>
                <a:ea typeface="Arial"/>
                <a:cs typeface="Arial"/>
                <a:sym typeface="Arial"/>
              </a:rPr>
              <a:t>Pendant l’effort, les paramètres qui doivent minimalement être évalués sont : la fréquence cardiaque, la tension artérielle systolique et diastolique, la perception subjective de l’effort, ainsi que la présence de signes ou symptômes et de douleurs angineuses. Ces paramètres seront aussi mesurés avant l’effort ainsi que lors du retour au calme. Dans le cas où la personne présente un seuil ischémique, il sera aussi important de s’assurer que la fréquence cardiaque à l’effort se situe au moins à 10 BPM sous ce seuil.</a:t>
            </a:r>
            <a:endParaRPr lang="fr-CA" sz="1400" b="0" i="0" u="none" strike="noStrike" cap="none" dirty="0">
              <a:solidFill>
                <a:srgbClr val="000000"/>
              </a:solidFill>
              <a:latin typeface="Arial"/>
              <a:ea typeface="Arial"/>
              <a:cs typeface="Arial"/>
              <a:sym typeface="Arial"/>
            </a:endParaRPr>
          </a:p>
          <a:p>
            <a:pPr marL="0" marR="0" lvl="0" indent="0" algn="just" rtl="0">
              <a:lnSpc>
                <a:spcPct val="90000"/>
              </a:lnSpc>
              <a:spcBef>
                <a:spcPts val="0"/>
              </a:spcBef>
              <a:spcAft>
                <a:spcPts val="0"/>
              </a:spcAft>
              <a:buClr>
                <a:schemeClr val="dk1"/>
              </a:buClr>
              <a:buSzPts val="1800"/>
              <a:buFont typeface="Arial"/>
              <a:buNone/>
            </a:pPr>
            <a:endParaRPr lang="fr-CA" sz="2000" b="0" i="0" u="none" strike="noStrike" cap="none" dirty="0">
              <a:solidFill>
                <a:srgbClr val="0D266D"/>
              </a:solidFill>
              <a:latin typeface="Arial"/>
              <a:ea typeface="Arial"/>
              <a:cs typeface="Arial"/>
              <a:sym typeface="Arial"/>
            </a:endParaRPr>
          </a:p>
          <a:p>
            <a:pPr marL="0" marR="0" lvl="0" indent="0" algn="just" rtl="0">
              <a:lnSpc>
                <a:spcPct val="90000"/>
              </a:lnSpc>
              <a:spcBef>
                <a:spcPts val="0"/>
              </a:spcBef>
              <a:spcAft>
                <a:spcPts val="0"/>
              </a:spcAft>
              <a:buClr>
                <a:srgbClr val="0D266D"/>
              </a:buClr>
              <a:buSzPts val="1800"/>
              <a:buFont typeface="Arial"/>
              <a:buNone/>
            </a:pPr>
            <a:r>
              <a:rPr lang="fr-CA" sz="2000" b="0" i="0" u="none" strike="noStrike" cap="none" dirty="0">
                <a:solidFill>
                  <a:srgbClr val="0D266D"/>
                </a:solidFill>
                <a:latin typeface="Arial"/>
                <a:ea typeface="Arial"/>
                <a:cs typeface="Arial"/>
                <a:sym typeface="Arial"/>
              </a:rPr>
              <a:t>Ces paramètres permettront d’apprécier la réponse hémodynamique à l’effort et assureront une pratique sécuritaire de l’activité physique. </a:t>
            </a:r>
            <a:endParaRPr lang="fr-CA" sz="1400" b="0" i="0" u="none" strike="noStrike" cap="none" dirty="0">
              <a:solidFill>
                <a:srgbClr val="000000"/>
              </a:solidFill>
              <a:latin typeface="Arial"/>
              <a:ea typeface="Arial"/>
              <a:cs typeface="Arial"/>
              <a:sym typeface="Arial"/>
            </a:endParaRPr>
          </a:p>
          <a:p>
            <a:pPr marL="0" marR="0" lvl="0" indent="0" algn="just" rtl="0">
              <a:lnSpc>
                <a:spcPct val="90000"/>
              </a:lnSpc>
              <a:spcBef>
                <a:spcPts val="0"/>
              </a:spcBef>
              <a:spcAft>
                <a:spcPts val="0"/>
              </a:spcAft>
              <a:buClr>
                <a:schemeClr val="dk1"/>
              </a:buClr>
              <a:buSzPts val="1800"/>
              <a:buFont typeface="Arial"/>
              <a:buNone/>
            </a:pPr>
            <a:endParaRPr lang="fr-CA" sz="2000" b="0" i="0" u="none" strike="noStrike" cap="none" dirty="0">
              <a:solidFill>
                <a:srgbClr val="0D266D"/>
              </a:solidFill>
              <a:latin typeface="Arial"/>
              <a:ea typeface="Arial"/>
              <a:cs typeface="Arial"/>
              <a:sym typeface="Arial"/>
            </a:endParaRPr>
          </a:p>
          <a:p>
            <a:pPr marL="0" marR="0" lvl="0" indent="0" algn="just" rtl="0">
              <a:lnSpc>
                <a:spcPct val="90000"/>
              </a:lnSpc>
              <a:spcBef>
                <a:spcPts val="0"/>
              </a:spcBef>
              <a:spcAft>
                <a:spcPts val="0"/>
              </a:spcAft>
              <a:buClr>
                <a:schemeClr val="dk1"/>
              </a:buClr>
              <a:buSzPts val="1800"/>
              <a:buFont typeface="Arial"/>
              <a:buNone/>
            </a:pPr>
            <a:endParaRPr lang="fr-CA" sz="2000" b="0" i="0" u="none" strike="noStrike" cap="none" dirty="0">
              <a:solidFill>
                <a:srgbClr val="0D266D"/>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4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Prescription de l’exercice musculaire</a:t>
            </a:r>
            <a:endParaRPr dirty="0"/>
          </a:p>
        </p:txBody>
      </p:sp>
      <p:sp>
        <p:nvSpPr>
          <p:cNvPr id="508" name="Google Shape;508;p46"/>
          <p:cNvSpPr txBox="1"/>
          <p:nvPr/>
        </p:nvSpPr>
        <p:spPr>
          <a:xfrm>
            <a:off x="457199" y="1483589"/>
            <a:ext cx="8229599" cy="2047894"/>
          </a:xfrm>
          <a:prstGeom prst="rect">
            <a:avLst/>
          </a:prstGeom>
          <a:noFill/>
          <a:ln>
            <a:noFill/>
          </a:ln>
        </p:spPr>
        <p:txBody>
          <a:bodyPr spcFirstLastPara="1" wrap="square" lIns="91425" tIns="91425" rIns="91425" bIns="91425" anchor="t" anchorCtr="0">
            <a:normAutofit/>
          </a:bodyPr>
          <a:lstStyle/>
          <a:p>
            <a:pPr marL="0" marR="0" lvl="0" indent="0" rtl="0">
              <a:lnSpc>
                <a:spcPct val="90000"/>
              </a:lnSpc>
              <a:spcBef>
                <a:spcPts val="1000"/>
              </a:spcBef>
              <a:spcAft>
                <a:spcPts val="0"/>
              </a:spcAft>
              <a:buClr>
                <a:srgbClr val="0D266D"/>
              </a:buClr>
              <a:buSzPts val="2400"/>
              <a:buFont typeface="Arial"/>
              <a:buNone/>
            </a:pPr>
            <a:r>
              <a:rPr lang="fr-CA" sz="2000" b="1" i="0" u="none" strike="noStrike" cap="none" dirty="0">
                <a:solidFill>
                  <a:srgbClr val="0D266D"/>
                </a:solidFill>
                <a:latin typeface="Arial"/>
                <a:ea typeface="Arial"/>
                <a:cs typeface="Arial"/>
                <a:sym typeface="Arial"/>
              </a:rPr>
              <a:t>En vous basant sur les recommandations de l’</a:t>
            </a:r>
            <a:r>
              <a:rPr lang="fr-CA" sz="2000" b="1" u="none" strike="noStrike" cap="none" dirty="0">
                <a:solidFill>
                  <a:srgbClr val="0D266D"/>
                </a:solidFill>
                <a:latin typeface="Arial"/>
                <a:ea typeface="Arial"/>
                <a:cs typeface="Arial"/>
                <a:sym typeface="Arial"/>
              </a:rPr>
              <a:t>American </a:t>
            </a:r>
            <a:r>
              <a:rPr lang="fr-CA" sz="2000" b="1" u="none" strike="noStrike" cap="none" dirty="0" err="1">
                <a:solidFill>
                  <a:srgbClr val="0D266D"/>
                </a:solidFill>
                <a:latin typeface="Arial"/>
                <a:ea typeface="Arial"/>
                <a:cs typeface="Arial"/>
                <a:sym typeface="Arial"/>
              </a:rPr>
              <a:t>College</a:t>
            </a:r>
            <a:r>
              <a:rPr lang="fr-CA" sz="2000" b="1" u="none" strike="noStrike" cap="none" dirty="0">
                <a:solidFill>
                  <a:srgbClr val="0D266D"/>
                </a:solidFill>
                <a:latin typeface="Arial"/>
                <a:ea typeface="Arial"/>
                <a:cs typeface="Arial"/>
                <a:sym typeface="Arial"/>
              </a:rPr>
              <a:t> of Sports </a:t>
            </a:r>
            <a:r>
              <a:rPr lang="fr-CA" sz="2000" b="1" u="none" strike="noStrike" cap="none" dirty="0" err="1">
                <a:solidFill>
                  <a:srgbClr val="0D266D"/>
                </a:solidFill>
                <a:latin typeface="Arial"/>
                <a:ea typeface="Arial"/>
                <a:cs typeface="Arial"/>
                <a:sym typeface="Arial"/>
              </a:rPr>
              <a:t>Medicine</a:t>
            </a:r>
            <a:r>
              <a:rPr lang="fr-CA" sz="2000" b="1" i="0" u="none" strike="noStrike" cap="none" dirty="0">
                <a:solidFill>
                  <a:srgbClr val="0D266D"/>
                </a:solidFill>
                <a:latin typeface="Arial"/>
                <a:ea typeface="Arial"/>
                <a:cs typeface="Arial"/>
                <a:sym typeface="Arial"/>
              </a:rPr>
              <a:t>, quelle serait votre prescription d’exercices de renforcement musculaire pour monsieur Paquet? </a:t>
            </a:r>
            <a:endParaRPr sz="2000" b="0" i="0" u="none" strike="noStrike" cap="none" dirty="0">
              <a:solidFill>
                <a:srgbClr val="000000"/>
              </a:solidFill>
              <a:latin typeface="Arial"/>
              <a:ea typeface="Arial"/>
              <a:cs typeface="Arial"/>
              <a:sym typeface="Arial"/>
            </a:endParaRPr>
          </a:p>
          <a:p>
            <a:pPr marL="0" marR="0" lvl="0" indent="0" rtl="0">
              <a:lnSpc>
                <a:spcPct val="90000"/>
              </a:lnSpc>
              <a:spcBef>
                <a:spcPts val="1000"/>
              </a:spcBef>
              <a:spcAft>
                <a:spcPts val="0"/>
              </a:spcAft>
              <a:buClr>
                <a:srgbClr val="0D266D"/>
              </a:buClr>
              <a:buSzPts val="2400"/>
              <a:buFont typeface="Arial"/>
              <a:buNone/>
            </a:pPr>
            <a:r>
              <a:rPr lang="fr-CA" sz="2000" b="1" i="0" u="none" strike="noStrike" cap="none" dirty="0">
                <a:solidFill>
                  <a:srgbClr val="0D266D"/>
                </a:solidFill>
                <a:latin typeface="Arial"/>
                <a:ea typeface="Arial"/>
                <a:cs typeface="Arial"/>
                <a:sym typeface="Arial"/>
              </a:rPr>
              <a:t>Sélectionne</a:t>
            </a:r>
            <a:r>
              <a:rPr lang="fr-CA" sz="2000" b="1" dirty="0">
                <a:solidFill>
                  <a:srgbClr val="0D266D"/>
                </a:solidFill>
              </a:rPr>
              <a:t>z</a:t>
            </a:r>
            <a:r>
              <a:rPr lang="fr-CA" sz="2000" b="1" i="0" u="none" strike="noStrike" cap="none" dirty="0">
                <a:solidFill>
                  <a:srgbClr val="0D266D"/>
                </a:solidFill>
                <a:latin typeface="Arial"/>
                <a:ea typeface="Arial"/>
                <a:cs typeface="Arial"/>
                <a:sym typeface="Arial"/>
              </a:rPr>
              <a:t> la réponse appropriée.</a:t>
            </a:r>
            <a:endParaRPr sz="2000" b="0" i="0" u="none" strike="noStrike" cap="none" dirty="0">
              <a:solidFill>
                <a:srgbClr val="000000"/>
              </a:solidFill>
              <a:latin typeface="Arial"/>
              <a:ea typeface="Arial"/>
              <a:cs typeface="Arial"/>
              <a:sym typeface="Arial"/>
            </a:endParaRPr>
          </a:p>
          <a:p>
            <a:pPr marL="0" marR="0" lvl="0" indent="0" rtl="0">
              <a:lnSpc>
                <a:spcPct val="90000"/>
              </a:lnSpc>
              <a:spcBef>
                <a:spcPts val="1000"/>
              </a:spcBef>
              <a:spcAft>
                <a:spcPts val="0"/>
              </a:spcAft>
              <a:buClr>
                <a:schemeClr val="dk1"/>
              </a:buClr>
              <a:buSzPts val="2400"/>
              <a:buFont typeface="Arial"/>
              <a:buNone/>
            </a:pPr>
            <a:endParaRPr b="1" i="0" u="none" strike="noStrike" cap="none" dirty="0">
              <a:solidFill>
                <a:srgbClr val="0D266D"/>
              </a:solidFill>
              <a:latin typeface="Arial"/>
              <a:ea typeface="Arial"/>
              <a:cs typeface="Arial"/>
              <a:sym typeface="Arial"/>
            </a:endParaRPr>
          </a:p>
        </p:txBody>
      </p:sp>
      <p:sp>
        <p:nvSpPr>
          <p:cNvPr id="509" name="Google Shape;509;p46"/>
          <p:cNvSpPr txBox="1"/>
          <p:nvPr/>
        </p:nvSpPr>
        <p:spPr>
          <a:xfrm>
            <a:off x="457200" y="2876550"/>
            <a:ext cx="8229600" cy="3230737"/>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rgbClr val="0D266D"/>
              </a:buClr>
              <a:buSzPts val="1800"/>
              <a:buFont typeface="Arial"/>
              <a:buNone/>
            </a:pPr>
            <a:r>
              <a:rPr lang="fr-CA" sz="1800" b="1" i="0" u="none" strike="noStrike" cap="none" dirty="0">
                <a:solidFill>
                  <a:srgbClr val="0D266D"/>
                </a:solidFill>
                <a:highlight>
                  <a:srgbClr val="CAE7F5"/>
                </a:highlight>
                <a:latin typeface="Arial"/>
                <a:ea typeface="Arial"/>
                <a:cs typeface="Arial"/>
                <a:sym typeface="Arial"/>
              </a:rPr>
              <a:t>1) </a:t>
            </a:r>
            <a:r>
              <a:rPr lang="fr-CA" sz="1800" b="0" i="0" u="none" strike="noStrike" cap="none" dirty="0">
                <a:solidFill>
                  <a:srgbClr val="0D266D"/>
                </a:solidFill>
                <a:highlight>
                  <a:srgbClr val="CAE7F5"/>
                </a:highlight>
                <a:latin typeface="Arial"/>
                <a:ea typeface="Arial"/>
                <a:cs typeface="Arial"/>
                <a:sym typeface="Arial"/>
              </a:rPr>
              <a:t>Fréquence de 2-3 fois par semaine sur des jours non</a:t>
            </a:r>
            <a:r>
              <a:rPr lang="fr-CA" sz="1800" dirty="0">
                <a:solidFill>
                  <a:srgbClr val="0D266D"/>
                </a:solidFill>
                <a:highlight>
                  <a:srgbClr val="CAE7F5"/>
                </a:highlight>
              </a:rPr>
              <a:t> </a:t>
            </a:r>
            <a:r>
              <a:rPr lang="fr-CA" sz="1800" b="0" i="0" u="none" strike="noStrike" cap="none" dirty="0">
                <a:solidFill>
                  <a:srgbClr val="0D266D"/>
                </a:solidFill>
                <a:highlight>
                  <a:srgbClr val="CAE7F5"/>
                </a:highlight>
                <a:latin typeface="Arial"/>
                <a:ea typeface="Arial"/>
                <a:cs typeface="Arial"/>
                <a:sym typeface="Arial"/>
              </a:rPr>
              <a:t>consécutifs, à une intensité de 40-60 % du 1 RM, 8-10 exercices incluant 1-3 séries de 10-15 répétitions pour les grands groupes musculaires avec des équipements sécuritaires et confortables.</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800" b="1" i="0" u="none" strike="noStrike" cap="none" dirty="0">
                <a:solidFill>
                  <a:srgbClr val="0D266D"/>
                </a:solidFill>
                <a:latin typeface="Arial"/>
                <a:ea typeface="Arial"/>
                <a:cs typeface="Arial"/>
                <a:sym typeface="Arial"/>
              </a:rPr>
              <a:t>2) </a:t>
            </a:r>
            <a:r>
              <a:rPr lang="fr-CA" sz="1800" b="0" i="0" u="none" strike="noStrike" cap="none" dirty="0">
                <a:solidFill>
                  <a:srgbClr val="0D266D"/>
                </a:solidFill>
                <a:latin typeface="Arial"/>
                <a:ea typeface="Arial"/>
                <a:cs typeface="Arial"/>
                <a:sym typeface="Arial"/>
              </a:rPr>
              <a:t>Fréquence de 3-5 fois par semaine sur des jours non consécutifs, à une intensité de 60-70 % du 1 RM, 8-10 exercices incluant 1-3 séries de 10-15 répétitions pour les grands groupes musculaires avec des équipements sécuritaires et confortables.</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1800"/>
              <a:buFont typeface="Arial"/>
              <a:buNone/>
            </a:pPr>
            <a:r>
              <a:rPr lang="fr-CA" sz="1800" b="1" i="0" u="none" strike="noStrike" cap="none" dirty="0">
                <a:solidFill>
                  <a:srgbClr val="0D266D"/>
                </a:solidFill>
                <a:latin typeface="Arial"/>
                <a:ea typeface="Arial"/>
                <a:cs typeface="Arial"/>
                <a:sym typeface="Arial"/>
              </a:rPr>
              <a:t>3) </a:t>
            </a:r>
            <a:r>
              <a:rPr lang="fr-CA" sz="1800" b="0" i="0" u="none" strike="noStrike" cap="none" dirty="0">
                <a:solidFill>
                  <a:srgbClr val="0D266D"/>
                </a:solidFill>
                <a:latin typeface="Arial"/>
                <a:ea typeface="Arial"/>
                <a:cs typeface="Arial"/>
                <a:sym typeface="Arial"/>
              </a:rPr>
              <a:t>Fréquence de 1 fois par semaine, à une intensité de 11-13/20, 4 exercices incluant 2 séries de 6-8 répétitions pour les grands groupes musculaires avec des équipements sécuritaires et confortables.</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47"/>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dirty="0"/>
              <a:t>Rétroaction</a:t>
            </a:r>
            <a:endParaRPr sz="3020" dirty="0"/>
          </a:p>
        </p:txBody>
      </p:sp>
      <p:sp>
        <p:nvSpPr>
          <p:cNvPr id="515" name="Google Shape;515;p47"/>
          <p:cNvSpPr txBox="1"/>
          <p:nvPr/>
        </p:nvSpPr>
        <p:spPr>
          <a:xfrm>
            <a:off x="289931" y="1900498"/>
            <a:ext cx="8608741" cy="3057003"/>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0"/>
              </a:spcBef>
              <a:spcAft>
                <a:spcPts val="0"/>
              </a:spcAft>
              <a:buClr>
                <a:srgbClr val="0D266D"/>
              </a:buClr>
              <a:buSzPts val="1800"/>
              <a:buFont typeface="Arial"/>
              <a:buNone/>
            </a:pP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Les recommandations de l’</a:t>
            </a:r>
            <a:r>
              <a:rPr lang="fr-CA" b="0" u="none" strike="noStrike" cap="none" dirty="0">
                <a:solidFill>
                  <a:srgbClr val="0D266D"/>
                </a:solidFill>
                <a:latin typeface="Arial" panose="020B0604020202020204" pitchFamily="34" charset="0"/>
                <a:ea typeface="Arial"/>
                <a:cs typeface="Arial" panose="020B0604020202020204" pitchFamily="34" charset="0"/>
                <a:sym typeface="Arial"/>
              </a:rPr>
              <a:t>American </a:t>
            </a:r>
            <a:r>
              <a:rPr lang="fr-CA" b="0" u="none" strike="noStrike" cap="none" dirty="0" err="1">
                <a:solidFill>
                  <a:srgbClr val="0D266D"/>
                </a:solidFill>
                <a:latin typeface="Arial" panose="020B0604020202020204" pitchFamily="34" charset="0"/>
                <a:ea typeface="Arial"/>
                <a:cs typeface="Arial" panose="020B0604020202020204" pitchFamily="34" charset="0"/>
                <a:sym typeface="Arial"/>
              </a:rPr>
              <a:t>College</a:t>
            </a:r>
            <a:r>
              <a:rPr lang="fr-CA" b="0" u="none" strike="noStrike" cap="none" dirty="0">
                <a:solidFill>
                  <a:srgbClr val="0D266D"/>
                </a:solidFill>
                <a:latin typeface="Arial" panose="020B0604020202020204" pitchFamily="34" charset="0"/>
                <a:ea typeface="Arial"/>
                <a:cs typeface="Arial" panose="020B0604020202020204" pitchFamily="34" charset="0"/>
                <a:sym typeface="Arial"/>
              </a:rPr>
              <a:t> of Sports </a:t>
            </a:r>
            <a:r>
              <a:rPr lang="fr-CA" b="0" u="none" strike="noStrike" cap="none" dirty="0" err="1">
                <a:solidFill>
                  <a:srgbClr val="0D266D"/>
                </a:solidFill>
                <a:latin typeface="Arial" panose="020B0604020202020204" pitchFamily="34" charset="0"/>
                <a:ea typeface="Arial"/>
                <a:cs typeface="Arial" panose="020B0604020202020204" pitchFamily="34" charset="0"/>
                <a:sym typeface="Arial"/>
              </a:rPr>
              <a:t>Medicine</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en matière de prescription d’exercices de renforcement musculaire pour une personne qui intègre un programme de réadaptation cardiaque sont :</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r>
              <a:rPr lang="fr-CA" b="1" i="0" u="none" strike="noStrike" cap="none" dirty="0">
                <a:solidFill>
                  <a:srgbClr val="0D266D"/>
                </a:solidFill>
                <a:latin typeface="Arial" panose="020B0604020202020204" pitchFamily="34" charset="0"/>
                <a:ea typeface="Arial"/>
                <a:cs typeface="Arial" panose="020B0604020202020204" pitchFamily="34" charset="0"/>
                <a:sym typeface="Arial"/>
              </a:rPr>
              <a:t>Fréquence :</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2 à 3 fois par semaine sur des jours non consécutifs</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r>
              <a:rPr lang="fr-CA" b="1" i="0" u="none" strike="noStrike" cap="none" dirty="0">
                <a:solidFill>
                  <a:srgbClr val="0D266D"/>
                </a:solidFill>
                <a:latin typeface="Arial" panose="020B0604020202020204" pitchFamily="34" charset="0"/>
                <a:ea typeface="Arial"/>
                <a:cs typeface="Arial" panose="020B0604020202020204" pitchFamily="34" charset="0"/>
                <a:sym typeface="Arial"/>
              </a:rPr>
              <a:t>Intensité :</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10-15 répétitions </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40-60 % du 1 RM (11-13/20)</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r>
              <a:rPr lang="fr-CA" b="1" i="0" u="none" strike="noStrike" cap="none" dirty="0">
                <a:solidFill>
                  <a:srgbClr val="0D266D"/>
                </a:solidFill>
                <a:latin typeface="Arial" panose="020B0604020202020204" pitchFamily="34" charset="0"/>
                <a:ea typeface="Arial"/>
                <a:cs typeface="Arial" panose="020B0604020202020204" pitchFamily="34" charset="0"/>
                <a:sym typeface="Arial"/>
              </a:rPr>
              <a:t>Durée : 	</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1-3 séries de 8-10 exercices des principaux groupes musculaires</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r>
              <a:rPr lang="fr-CA" b="1" i="0" u="none" strike="noStrike" cap="none" dirty="0">
                <a:solidFill>
                  <a:srgbClr val="0D266D"/>
                </a:solidFill>
                <a:latin typeface="Arial" panose="020B0604020202020204" pitchFamily="34" charset="0"/>
                <a:ea typeface="Arial"/>
                <a:cs typeface="Arial" panose="020B0604020202020204" pitchFamily="34" charset="0"/>
                <a:sym typeface="Arial"/>
              </a:rPr>
              <a:t>Type : </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		</a:t>
            </a:r>
            <a:r>
              <a:rPr lang="fr-CA" dirty="0">
                <a:solidFill>
                  <a:srgbClr val="0D266D"/>
                </a:solidFill>
                <a:latin typeface="Arial" panose="020B0604020202020204" pitchFamily="34" charset="0"/>
                <a:cs typeface="Arial" panose="020B0604020202020204" pitchFamily="34" charset="0"/>
              </a:rPr>
              <a:t>é</a:t>
            </a:r>
            <a:r>
              <a:rPr lang="fr-CA" b="0" i="0" u="none" strike="noStrike" cap="none" dirty="0">
                <a:solidFill>
                  <a:srgbClr val="0D266D"/>
                </a:solidFill>
                <a:latin typeface="Arial" panose="020B0604020202020204" pitchFamily="34" charset="0"/>
                <a:ea typeface="Arial"/>
                <a:cs typeface="Arial" panose="020B0604020202020204" pitchFamily="34" charset="0"/>
                <a:sym typeface="Arial"/>
              </a:rPr>
              <a:t>quipements sécuritaires et confortables pour les clients</a:t>
            </a:r>
          </a:p>
          <a:p>
            <a:pPr marL="0" marR="0" lvl="0" indent="0" algn="just" rtl="0">
              <a:lnSpc>
                <a:spcPct val="90000"/>
              </a:lnSpc>
              <a:spcBef>
                <a:spcPts val="0"/>
              </a:spcBef>
              <a:spcAft>
                <a:spcPts val="0"/>
              </a:spcAft>
              <a:buClr>
                <a:srgbClr val="0D266D"/>
              </a:buClr>
              <a:buSzPts val="1800"/>
              <a:buFont typeface="Arial"/>
              <a:buNone/>
            </a:pPr>
            <a:endParaRPr lang="fr-CA" dirty="0">
              <a:solidFill>
                <a:srgbClr val="0D266D"/>
              </a:solidFill>
              <a:latin typeface="Arial" panose="020B0604020202020204" pitchFamily="34" charset="0"/>
              <a:ea typeface="Arial"/>
              <a:cs typeface="Arial" panose="020B0604020202020204" pitchFamily="34" charset="0"/>
              <a:sym typeface="Arial"/>
            </a:endParaRPr>
          </a:p>
          <a:p>
            <a:pPr algn="just">
              <a:lnSpc>
                <a:spcPct val="90000"/>
              </a:lnSpc>
              <a:buClr>
                <a:srgbClr val="0D266D"/>
              </a:buClr>
              <a:buSzPts val="1800"/>
            </a:pPr>
            <a:r>
              <a:rPr lang="fr-CA" sz="1800" dirty="0">
                <a:solidFill>
                  <a:srgbClr val="0D266D"/>
                </a:solidFill>
              </a:rPr>
              <a:t>Les exercices de renforcement musculaire auront un effet positif additif à l’entraînement cardiovasculaire (aérobie) pour les personnes qui présentent une maladie coronarienne </a:t>
            </a:r>
            <a:r>
              <a:rPr lang="fr-CA" sz="1800" dirty="0" err="1">
                <a:solidFill>
                  <a:srgbClr val="0D266D"/>
                </a:solidFill>
              </a:rPr>
              <a:t>athérosclérotique</a:t>
            </a:r>
            <a:r>
              <a:rPr lang="fr-CA" sz="1800" dirty="0">
                <a:solidFill>
                  <a:srgbClr val="0D266D"/>
                </a:solidFill>
              </a:rPr>
              <a:t>. </a:t>
            </a:r>
            <a:endParaRPr lang="fr-CA"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endParaRPr lang="fr-CA"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rgbClr val="0D266D"/>
              </a:buClr>
              <a:buSzPts val="1800"/>
              <a:buFont typeface="Arial"/>
              <a:buNone/>
            </a:pP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a:p>
            <a:pPr marL="0" marR="0" lvl="0" indent="0" algn="just" rtl="0">
              <a:lnSpc>
                <a:spcPct val="90000"/>
              </a:lnSpc>
              <a:spcBef>
                <a:spcPts val="0"/>
              </a:spcBef>
              <a:spcAft>
                <a:spcPts val="0"/>
              </a:spcAft>
              <a:buClr>
                <a:schemeClr val="dk1"/>
              </a:buClr>
              <a:buSzPts val="1800"/>
              <a:buFont typeface="Arial"/>
              <a:buNone/>
            </a:pPr>
            <a:endParaRPr b="0" i="0" u="none" strike="noStrike" cap="none" dirty="0">
              <a:solidFill>
                <a:srgbClr val="0D266D"/>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48"/>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Pratique sécuritaire de l’activité physique</a:t>
            </a:r>
            <a:endParaRPr dirty="0"/>
          </a:p>
        </p:txBody>
      </p:sp>
      <p:sp>
        <p:nvSpPr>
          <p:cNvPr id="524" name="Google Shape;524;p48"/>
          <p:cNvSpPr txBox="1"/>
          <p:nvPr/>
        </p:nvSpPr>
        <p:spPr>
          <a:xfrm>
            <a:off x="461617" y="1481579"/>
            <a:ext cx="8191500" cy="1210500"/>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rgbClr val="0D266D"/>
              </a:buClr>
              <a:buSzPts val="2000"/>
              <a:buFont typeface="Arial"/>
              <a:buNone/>
            </a:pPr>
            <a:r>
              <a:rPr lang="fr-CA" sz="2400" b="1" i="0" u="none" strike="noStrike" cap="none" dirty="0">
                <a:solidFill>
                  <a:srgbClr val="0D266D"/>
                </a:solidFill>
                <a:latin typeface="Arial"/>
                <a:ea typeface="Arial"/>
                <a:cs typeface="Arial"/>
                <a:sym typeface="Arial"/>
              </a:rPr>
              <a:t>Afin que la pratique de l'activité physique demeure sécuritaire, quels seraient les éléments importants à mentionner à la personne en lien avec l’angine? </a:t>
            </a:r>
            <a:endParaRPr sz="2400" b="0" i="0" u="none" strike="noStrike" cap="none" dirty="0">
              <a:solidFill>
                <a:srgbClr val="000000"/>
              </a:solidFill>
              <a:latin typeface="Arial"/>
              <a:ea typeface="Arial"/>
              <a:cs typeface="Arial"/>
              <a:sym typeface="Arial"/>
            </a:endParaRPr>
          </a:p>
        </p:txBody>
      </p:sp>
      <p:sp>
        <p:nvSpPr>
          <p:cNvPr id="525" name="Google Shape;525;p48"/>
          <p:cNvSpPr txBox="1"/>
          <p:nvPr/>
        </p:nvSpPr>
        <p:spPr>
          <a:xfrm>
            <a:off x="461616" y="2723003"/>
            <a:ext cx="8304569" cy="3416400"/>
          </a:xfrm>
          <a:prstGeom prst="rect">
            <a:avLst/>
          </a:prstGeom>
          <a:noFill/>
          <a:ln>
            <a:noFill/>
          </a:ln>
        </p:spPr>
        <p:txBody>
          <a:bodyPr spcFirstLastPara="1" wrap="square" lIns="91425" tIns="91425" rIns="91425" bIns="91425" anchor="t" anchorCtr="0">
            <a:noAutofit/>
          </a:bodyPr>
          <a:lstStyle/>
          <a:p>
            <a:pPr marL="0" marR="0" lvl="0" indent="0" rtl="0">
              <a:lnSpc>
                <a:spcPct val="90000"/>
              </a:lnSpc>
              <a:spcBef>
                <a:spcPts val="1000"/>
              </a:spcBef>
              <a:spcAft>
                <a:spcPts val="0"/>
              </a:spcAft>
              <a:buClr>
                <a:schemeClr val="dk1"/>
              </a:buClr>
              <a:buSzPts val="1222"/>
              <a:buFont typeface="Arial"/>
              <a:buNone/>
            </a:pPr>
            <a:r>
              <a:rPr lang="fr-CA" sz="2000" b="1" i="0" u="none" strike="noStrike" cap="none" dirty="0">
                <a:solidFill>
                  <a:srgbClr val="0D266D"/>
                </a:solidFill>
                <a:highlight>
                  <a:srgbClr val="CAE7F5"/>
                </a:highlight>
                <a:latin typeface="Arial"/>
                <a:ea typeface="Arial"/>
                <a:cs typeface="Arial"/>
                <a:sym typeface="Arial"/>
              </a:rPr>
              <a:t>1) </a:t>
            </a:r>
            <a:r>
              <a:rPr lang="fr-CA" sz="2000" b="0" i="0" u="none" strike="noStrike" cap="none" dirty="0">
                <a:solidFill>
                  <a:srgbClr val="0D266D"/>
                </a:solidFill>
                <a:highlight>
                  <a:srgbClr val="CAE7F5"/>
                </a:highlight>
                <a:latin typeface="Arial"/>
                <a:ea typeface="Arial"/>
                <a:cs typeface="Arial"/>
                <a:sym typeface="Arial"/>
              </a:rPr>
              <a:t>Connaître et respecter l’intensité de l’effort prescrite</a:t>
            </a:r>
            <a:endParaRPr sz="2000" b="1" i="0" u="none" strike="noStrike" cap="none" dirty="0">
              <a:solidFill>
                <a:srgbClr val="0D266D"/>
              </a:solidFill>
              <a:highlight>
                <a:srgbClr val="CAE7F5"/>
              </a:highlight>
              <a:latin typeface="Arial"/>
              <a:ea typeface="Arial"/>
              <a:cs typeface="Arial"/>
              <a:sym typeface="Arial"/>
            </a:endParaRPr>
          </a:p>
          <a:p>
            <a:pPr marL="0" marR="0" lvl="0" indent="0" rtl="0">
              <a:lnSpc>
                <a:spcPct val="90000"/>
              </a:lnSpc>
              <a:spcBef>
                <a:spcPts val="1000"/>
              </a:spcBef>
              <a:spcAft>
                <a:spcPts val="0"/>
              </a:spcAft>
              <a:buClr>
                <a:schemeClr val="dk1"/>
              </a:buClr>
              <a:buSzPts val="1222"/>
              <a:buFont typeface="Arial"/>
              <a:buNone/>
            </a:pPr>
            <a:r>
              <a:rPr lang="fr-CA" sz="2000" b="1" i="0" u="none" strike="noStrike" cap="none" dirty="0">
                <a:solidFill>
                  <a:srgbClr val="0D266D"/>
                </a:solidFill>
                <a:highlight>
                  <a:srgbClr val="CAE7F5"/>
                </a:highlight>
                <a:latin typeface="Arial"/>
                <a:ea typeface="Arial"/>
                <a:cs typeface="Arial"/>
                <a:sym typeface="Arial"/>
              </a:rPr>
              <a:t>2) </a:t>
            </a:r>
            <a:r>
              <a:rPr lang="fr-CA" sz="2000" b="0" i="0" u="none" strike="noStrike" cap="none" dirty="0">
                <a:solidFill>
                  <a:srgbClr val="0D266D"/>
                </a:solidFill>
                <a:highlight>
                  <a:srgbClr val="CAE7F5"/>
                </a:highlight>
                <a:latin typeface="Arial"/>
                <a:ea typeface="Arial"/>
                <a:cs typeface="Arial"/>
                <a:sym typeface="Arial"/>
              </a:rPr>
              <a:t>Connaître ses propres signes et symptômes d’angine, et ce, afin d’être en mesure de les identifier s’ils surviennent</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000"/>
              </a:spcBef>
              <a:spcAft>
                <a:spcPts val="0"/>
              </a:spcAft>
              <a:buClr>
                <a:schemeClr val="dk1"/>
              </a:buClr>
              <a:buSzPts val="1222"/>
              <a:buFont typeface="Arial"/>
              <a:buNone/>
            </a:pPr>
            <a:r>
              <a:rPr lang="fr-CA" sz="2000" b="1" i="0" u="none" strike="noStrike" cap="none" dirty="0">
                <a:solidFill>
                  <a:srgbClr val="0D266D"/>
                </a:solidFill>
                <a:highlight>
                  <a:srgbClr val="CAE7F5"/>
                </a:highlight>
                <a:latin typeface="Arial"/>
                <a:ea typeface="Arial"/>
                <a:cs typeface="Arial"/>
                <a:sym typeface="Arial"/>
              </a:rPr>
              <a:t>3)</a:t>
            </a:r>
            <a:r>
              <a:rPr lang="fr-CA" sz="2000" b="0" i="0" u="none" strike="noStrike" cap="none" dirty="0">
                <a:solidFill>
                  <a:srgbClr val="0D266D"/>
                </a:solidFill>
                <a:highlight>
                  <a:srgbClr val="CAE7F5"/>
                </a:highlight>
                <a:latin typeface="Arial"/>
                <a:ea typeface="Arial"/>
                <a:cs typeface="Arial"/>
                <a:sym typeface="Arial"/>
              </a:rPr>
              <a:t> S’il y a lieu, connaître son seuil ischémique</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chemeClr val="dk1"/>
              </a:buClr>
              <a:buSzPts val="1222"/>
              <a:buFont typeface="Arial"/>
              <a:buNone/>
            </a:pPr>
            <a:r>
              <a:rPr lang="fr-CA" sz="2000" b="1" i="0" u="none" strike="noStrike" cap="none" dirty="0">
                <a:solidFill>
                  <a:srgbClr val="0D266D"/>
                </a:solidFill>
                <a:highlight>
                  <a:srgbClr val="CAE7F5"/>
                </a:highlight>
                <a:latin typeface="Arial"/>
                <a:ea typeface="Arial"/>
                <a:cs typeface="Arial"/>
                <a:sym typeface="Arial"/>
              </a:rPr>
              <a:t>4) </a:t>
            </a:r>
            <a:r>
              <a:rPr lang="fr-CA" sz="2000" b="0" i="0" u="none" strike="noStrike" cap="none" dirty="0">
                <a:solidFill>
                  <a:srgbClr val="0D266D"/>
                </a:solidFill>
                <a:highlight>
                  <a:srgbClr val="CAE7F5"/>
                </a:highlight>
                <a:latin typeface="Arial"/>
                <a:ea typeface="Arial"/>
                <a:cs typeface="Arial"/>
                <a:sym typeface="Arial"/>
              </a:rPr>
              <a:t>Se familiariser avec le traitement immédiat de l’angine et avoir en sa possession la nitroglycérine</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2000"/>
              <a:buFont typeface="Arial"/>
              <a:buNone/>
            </a:pPr>
            <a:r>
              <a:rPr lang="fr-CA" sz="2000" b="1" i="0" u="none" strike="noStrike" cap="none" dirty="0">
                <a:solidFill>
                  <a:srgbClr val="0D266D"/>
                </a:solidFill>
                <a:highlight>
                  <a:srgbClr val="CAE7F5"/>
                </a:highlight>
                <a:latin typeface="Arial"/>
                <a:ea typeface="Arial"/>
                <a:cs typeface="Arial"/>
                <a:sym typeface="Arial"/>
              </a:rPr>
              <a:t>5) </a:t>
            </a:r>
            <a:r>
              <a:rPr lang="fr-CA" sz="2000" b="0" i="0" u="none" strike="noStrike" cap="none" dirty="0">
                <a:solidFill>
                  <a:srgbClr val="0D266D"/>
                </a:solidFill>
                <a:highlight>
                  <a:srgbClr val="CAE7F5"/>
                </a:highlight>
                <a:latin typeface="Arial"/>
                <a:ea typeface="Arial"/>
                <a:cs typeface="Arial"/>
                <a:sym typeface="Arial"/>
              </a:rPr>
              <a:t>Réaliser un échauffement et un retour au calme de 5-10 minutes</a:t>
            </a:r>
            <a:endParaRPr sz="1400" b="0" i="0" u="none" strike="noStrike" cap="none" dirty="0">
              <a:solidFill>
                <a:srgbClr val="000000"/>
              </a:solidFill>
              <a:latin typeface="Arial"/>
              <a:ea typeface="Arial"/>
              <a:cs typeface="Arial"/>
              <a:sym typeface="Arial"/>
            </a:endParaRPr>
          </a:p>
          <a:p>
            <a:pPr marL="0" marR="0" lvl="0" indent="0" rtl="0">
              <a:lnSpc>
                <a:spcPct val="90000"/>
              </a:lnSpc>
              <a:spcBef>
                <a:spcPts val="1200"/>
              </a:spcBef>
              <a:spcAft>
                <a:spcPts val="0"/>
              </a:spcAft>
              <a:buClr>
                <a:srgbClr val="0D266D"/>
              </a:buClr>
              <a:buSzPts val="2000"/>
              <a:buFont typeface="Arial"/>
              <a:buNone/>
            </a:pPr>
            <a:r>
              <a:rPr lang="fr-CA" sz="2000" b="1" i="0" u="none" strike="noStrike" cap="none" dirty="0">
                <a:solidFill>
                  <a:srgbClr val="0D266D"/>
                </a:solidFill>
                <a:highlight>
                  <a:srgbClr val="CAE7F5"/>
                </a:highlight>
                <a:latin typeface="Arial"/>
                <a:ea typeface="Arial"/>
                <a:cs typeface="Arial"/>
                <a:sym typeface="Arial"/>
              </a:rPr>
              <a:t>6) </a:t>
            </a:r>
            <a:r>
              <a:rPr lang="fr-CA" sz="2000" b="0" i="0" u="none" strike="noStrike" cap="none" dirty="0">
                <a:solidFill>
                  <a:srgbClr val="0D266D"/>
                </a:solidFill>
                <a:highlight>
                  <a:srgbClr val="CAE7F5"/>
                </a:highlight>
                <a:latin typeface="Arial"/>
                <a:ea typeface="Arial"/>
                <a:cs typeface="Arial"/>
                <a:sym typeface="Arial"/>
              </a:rPr>
              <a:t>Éviter la manœuvre de Valsalva</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49"/>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020"/>
              <a:t>Rétroaction</a:t>
            </a:r>
            <a:endParaRPr sz="3020"/>
          </a:p>
        </p:txBody>
      </p:sp>
      <p:sp>
        <p:nvSpPr>
          <p:cNvPr id="531" name="Google Shape;531;p49"/>
          <p:cNvSpPr txBox="1">
            <a:spLocks noGrp="1"/>
          </p:cNvSpPr>
          <p:nvPr>
            <p:ph type="body" idx="1"/>
          </p:nvPr>
        </p:nvSpPr>
        <p:spPr>
          <a:xfrm>
            <a:off x="457200" y="1833323"/>
            <a:ext cx="8352263" cy="3191354"/>
          </a:xfrm>
          <a:prstGeom prst="rect">
            <a:avLst/>
          </a:prstGeom>
          <a:noFill/>
          <a:ln>
            <a:noFill/>
          </a:ln>
        </p:spPr>
        <p:txBody>
          <a:bodyPr spcFirstLastPara="1" wrap="square" lIns="91425" tIns="91425" rIns="91425" bIns="91425" anchor="t" anchorCtr="0">
            <a:noAutofit/>
          </a:bodyPr>
          <a:lstStyle/>
          <a:p>
            <a:pPr marL="0" lvl="0" indent="0" algn="just" rtl="0">
              <a:lnSpc>
                <a:spcPct val="90000"/>
              </a:lnSpc>
              <a:spcBef>
                <a:spcPts val="0"/>
              </a:spcBef>
              <a:spcAft>
                <a:spcPts val="0"/>
              </a:spcAft>
              <a:buClr>
                <a:srgbClr val="0D266D"/>
              </a:buClr>
              <a:buSzPts val="1800"/>
              <a:buNone/>
            </a:pPr>
            <a:r>
              <a:rPr lang="fr-CA" sz="2400" dirty="0">
                <a:solidFill>
                  <a:srgbClr val="0D266D"/>
                </a:solidFill>
                <a:latin typeface="Arial" panose="020B0604020202020204" pitchFamily="34" charset="0"/>
                <a:cs typeface="Arial" panose="020B0604020202020204" pitchFamily="34" charset="0"/>
              </a:rPr>
              <a:t>Tous ces éléments permettront à la personne d’effectuer une pratique sécuritaire de l’activité physique. Au départ, monsieur Paquet sera encadré par une équipe de kinésiologues, mais à plus long terme, l’objectif sera de le rendre autonome dans sa pratique de l’activité physique.</a:t>
            </a:r>
            <a:endParaRPr dirty="0">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400" dirty="0">
              <a:solidFill>
                <a:srgbClr val="212529"/>
              </a:solidFill>
              <a:latin typeface="Arial" panose="020B0604020202020204" pitchFamily="34" charset="0"/>
              <a:ea typeface="Open Sans"/>
              <a:cs typeface="Arial" panose="020B0604020202020204" pitchFamily="34" charset="0"/>
              <a:sym typeface="Open Sans"/>
            </a:endParaRPr>
          </a:p>
          <a:p>
            <a:pPr marL="0" lvl="0" indent="0" algn="just" rtl="0">
              <a:lnSpc>
                <a:spcPct val="90000"/>
              </a:lnSpc>
              <a:spcBef>
                <a:spcPts val="0"/>
              </a:spcBef>
              <a:spcAft>
                <a:spcPts val="0"/>
              </a:spcAft>
              <a:buClr>
                <a:schemeClr val="dk1"/>
              </a:buClr>
              <a:buSzPts val="1800"/>
              <a:buNone/>
            </a:pPr>
            <a:endParaRPr sz="2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400" dirty="0">
              <a:solidFill>
                <a:srgbClr val="0D266D"/>
              </a:solidFill>
              <a:latin typeface="Arial" panose="020B0604020202020204" pitchFamily="34" charset="0"/>
              <a:cs typeface="Arial" panose="020B0604020202020204" pitchFamily="34" charset="0"/>
            </a:endParaRPr>
          </a:p>
          <a:p>
            <a:pPr marL="0" lvl="0" indent="0" algn="just" rtl="0">
              <a:lnSpc>
                <a:spcPct val="90000"/>
              </a:lnSpc>
              <a:spcBef>
                <a:spcPts val="0"/>
              </a:spcBef>
              <a:spcAft>
                <a:spcPts val="0"/>
              </a:spcAft>
              <a:buClr>
                <a:schemeClr val="dk1"/>
              </a:buClr>
              <a:buSzPts val="1800"/>
              <a:buNone/>
            </a:pPr>
            <a:endParaRPr sz="2400" dirty="0">
              <a:solidFill>
                <a:srgbClr val="0D266D"/>
              </a:solidFill>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5"/>
          <p:cNvSpPr txBox="1">
            <a:spLocks noGrp="1"/>
          </p:cNvSpPr>
          <p:nvPr>
            <p:ph type="title"/>
          </p:nvPr>
        </p:nvSpPr>
        <p:spPr>
          <a:xfrm>
            <a:off x="4356340" y="365125"/>
            <a:ext cx="4159010" cy="5440451"/>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D60B41"/>
              </a:buClr>
              <a:buSzPts val="4400"/>
              <a:buFont typeface="Play"/>
              <a:buNone/>
            </a:pPr>
            <a:r>
              <a:rPr lang="fr-CA" dirty="0"/>
              <a:t>Mise en situation</a:t>
            </a:r>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36">
          <a:extLst>
            <a:ext uri="{FF2B5EF4-FFF2-40B4-BE49-F238E27FC236}">
              <a16:creationId xmlns:a16="http://schemas.microsoft.com/office/drawing/2014/main" id="{749B1048-6F69-876F-5DC2-586D120A3E70}"/>
            </a:ext>
          </a:extLst>
        </p:cNvPr>
        <p:cNvGrpSpPr/>
        <p:nvPr/>
      </p:nvGrpSpPr>
      <p:grpSpPr>
        <a:xfrm>
          <a:off x="0" y="0"/>
          <a:ext cx="0" cy="0"/>
          <a:chOff x="0" y="0"/>
          <a:chExt cx="0" cy="0"/>
        </a:xfrm>
      </p:grpSpPr>
      <p:sp>
        <p:nvSpPr>
          <p:cNvPr id="537" name="Google Shape;537;p50">
            <a:extLst>
              <a:ext uri="{FF2B5EF4-FFF2-40B4-BE49-F238E27FC236}">
                <a16:creationId xmlns:a16="http://schemas.microsoft.com/office/drawing/2014/main" id="{8AAA5BC5-800A-2039-7D56-88E53E560D77}"/>
              </a:ext>
            </a:extLst>
          </p:cNvPr>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Références</a:t>
            </a:r>
            <a:endParaRPr dirty="0"/>
          </a:p>
        </p:txBody>
      </p:sp>
      <p:sp>
        <p:nvSpPr>
          <p:cNvPr id="2" name="Google Shape;540;p50">
            <a:extLst>
              <a:ext uri="{FF2B5EF4-FFF2-40B4-BE49-F238E27FC236}">
                <a16:creationId xmlns:a16="http://schemas.microsoft.com/office/drawing/2014/main" id="{6B27014F-0ECF-3A5E-B234-A1704F89D3DD}"/>
              </a:ext>
            </a:extLst>
          </p:cNvPr>
          <p:cNvSpPr txBox="1"/>
          <p:nvPr/>
        </p:nvSpPr>
        <p:spPr>
          <a:xfrm>
            <a:off x="638176" y="1812878"/>
            <a:ext cx="7734299" cy="2062063"/>
          </a:xfrm>
          <a:prstGeom prst="rect">
            <a:avLst/>
          </a:prstGeom>
          <a:noFill/>
          <a:ln>
            <a:noFill/>
          </a:ln>
        </p:spPr>
        <p:txBody>
          <a:bodyPr spcFirstLastPara="1" wrap="square" lIns="91425" tIns="45700" rIns="91425" bIns="45700" anchor="t" anchorCtr="0">
            <a:spAutoFit/>
          </a:bodyPr>
          <a:lstStyle/>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Apotex</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Inc. (2018).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APO-NITROGLYCERIN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[Monographie de produit]. Portail des médicaments et produits de santé.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3">
                  <a:extLst>
                    <a:ext uri="{A12FA001-AC4F-418D-AE19-62706E023703}">
                      <ahyp:hlinkClr xmlns:ahyp="http://schemas.microsoft.com/office/drawing/2018/hyperlinkcolor" val="tx"/>
                    </a:ext>
                  </a:extLst>
                </a:hlinkClick>
              </a:rPr>
              <a:t>https://pdf.hres.ca/dpd_pm/00049083.PDF</a:t>
            </a:r>
            <a:endPar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endParaRPr>
          </a:p>
          <a:p>
            <a:pPr marL="358775" marR="0" lvl="0" indent="-358775" algn="l" rtl="0">
              <a:lnSpc>
                <a:spcPct val="100000"/>
              </a:lnSpc>
              <a:spcBef>
                <a:spcPts val="0"/>
              </a:spcBef>
              <a:spcAft>
                <a:spcPts val="0"/>
              </a:spcAft>
              <a:buClr>
                <a:srgbClr val="000000"/>
              </a:buClr>
              <a:buSzPts val="1100"/>
              <a:buFont typeface="Arial"/>
              <a:buNone/>
            </a:pPr>
            <a:endParaRPr lang="fr-CA" sz="1100" u="sng" dirty="0">
              <a:solidFill>
                <a:srgbClr val="467886"/>
              </a:solidFill>
              <a:latin typeface="Arial" panose="020B0604020202020204" pitchFamily="34" charset="0"/>
              <a:ea typeface="Calibri"/>
              <a:cs typeface="Arial" panose="020B0604020202020204" pitchFamily="34" charset="0"/>
              <a:sym typeface="Calibri"/>
            </a:endParaRPr>
          </a:p>
          <a:p>
            <a:pPr marL="358775" indent="-358775">
              <a:buClr>
                <a:srgbClr val="000000"/>
              </a:buClr>
              <a:buSzPts val="1100"/>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Yusuf, S., Hawken, S.,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Ounpuu</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S., Dans,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T</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Avezum</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Lanas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F., McQueen, M.,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Budaj</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 Pais, P.,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Varigos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J., &amp;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Lisheng</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L. (2004).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Effect</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of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potentially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modifiable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risk</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factors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associated</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with</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myocardial</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infarction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in 52 countries (the INTERHEART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study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case-control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study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Lancet</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364</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(9438), 937-952.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4">
                  <a:extLst>
                    <a:ext uri="{A12FA001-AC4F-418D-AE19-62706E023703}">
                      <ahyp:hlinkClr xmlns:ahyp="http://schemas.microsoft.com/office/drawing/2018/hyperlinkcolor" val="tx"/>
                    </a:ext>
                  </a:extLst>
                </a:hlinkClick>
              </a:rPr>
              <a:t>https://doi.org/10.1016/s0140-6736(04)17018-9</a:t>
            </a:r>
            <a:endPar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endParaRPr>
          </a:p>
          <a:p>
            <a:pPr marL="358775" indent="-358775">
              <a:buClr>
                <a:srgbClr val="000000"/>
              </a:buClr>
              <a:buSzPts val="1100"/>
            </a:pPr>
            <a:endParaRPr lang="fr-CA" sz="1100" u="sng" dirty="0">
              <a:solidFill>
                <a:srgbClr val="467886"/>
              </a:solidFill>
              <a:latin typeface="Arial" panose="020B0604020202020204" pitchFamily="34" charset="0"/>
              <a:ea typeface="Calibri"/>
              <a:cs typeface="Arial" panose="020B0604020202020204" pitchFamily="34" charset="0"/>
              <a:sym typeface="Calibri"/>
            </a:endParaRPr>
          </a:p>
          <a:p>
            <a:pPr marL="358775" indent="-358775">
              <a:buClr>
                <a:srgbClr val="000000"/>
              </a:buClr>
              <a:buSzPts val="1100"/>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Myers, J., Manish, </a:t>
            </a:r>
            <a:r>
              <a:rPr lang="fr-CA" sz="1100" dirty="0">
                <a:solidFill>
                  <a:schemeClr val="dk1"/>
                </a:solidFill>
                <a:latin typeface="Arial" panose="020B0604020202020204" pitchFamily="34" charset="0"/>
                <a:ea typeface="Calibri"/>
                <a:cs typeface="Arial" panose="020B0604020202020204" pitchFamily="34" charset="0"/>
                <a:sym typeface="Calibri"/>
              </a:rPr>
              <a:t>P</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Froelicher</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dirty="0">
                <a:solidFill>
                  <a:schemeClr val="dk1"/>
                </a:solidFill>
                <a:latin typeface="Arial" panose="020B0604020202020204" pitchFamily="34" charset="0"/>
                <a:ea typeface="Calibri"/>
                <a:cs typeface="Arial" panose="020B0604020202020204" pitchFamily="34" charset="0"/>
                <a:sym typeface="Calibri"/>
              </a:rPr>
              <a:t>V</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Do, </a:t>
            </a:r>
            <a:r>
              <a:rPr lang="fr-CA" sz="1100" dirty="0">
                <a:solidFill>
                  <a:schemeClr val="dk1"/>
                </a:solidFill>
                <a:latin typeface="Arial" panose="020B0604020202020204" pitchFamily="34" charset="0"/>
                <a:ea typeface="Calibri"/>
                <a:cs typeface="Arial" panose="020B0604020202020204" pitchFamily="34" charset="0"/>
                <a:sym typeface="Calibri"/>
              </a:rPr>
              <a:t>D</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Partington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dirty="0">
                <a:solidFill>
                  <a:schemeClr val="dk1"/>
                </a:solidFill>
                <a:latin typeface="Arial" panose="020B0604020202020204" pitchFamily="34" charset="0"/>
                <a:ea typeface="Calibri"/>
                <a:cs typeface="Arial" panose="020B0604020202020204" pitchFamily="34" charset="0"/>
                <a:sym typeface="Calibri"/>
              </a:rPr>
              <a:t>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&amp; Atwood, J. E. (2004).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Exercise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capacity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and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mortality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among</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men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referred</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for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exercise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testing</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NEJM</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346</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(11), 793-801</a:t>
            </a:r>
            <a:r>
              <a:rPr lang="fr-CA" sz="1100" b="0" i="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 </a:t>
            </a:r>
            <a:r>
              <a:rPr lang="fr-CA" sz="1100" dirty="0">
                <a:solidFill>
                  <a:srgbClr val="0070C0"/>
                </a:solidFill>
                <a:latin typeface="Arial" panose="020B060402020202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https://doi.org/10.1056/NEJMoa011858</a:t>
            </a:r>
            <a:endParaRPr lang="fr-CA" sz="1100"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358775" indent="-358775">
              <a:buClr>
                <a:srgbClr val="000000"/>
              </a:buClr>
              <a:buSzPts val="1100"/>
            </a:pPr>
            <a:endParaRPr lang="fr-CA"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03660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5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Bibliographie</a:t>
            </a:r>
            <a:endParaRPr dirty="0"/>
          </a:p>
        </p:txBody>
      </p:sp>
      <p:sp>
        <p:nvSpPr>
          <p:cNvPr id="540" name="Google Shape;540;p50"/>
          <p:cNvSpPr txBox="1"/>
          <p:nvPr/>
        </p:nvSpPr>
        <p:spPr>
          <a:xfrm>
            <a:off x="638176" y="1812878"/>
            <a:ext cx="7734299" cy="3647112"/>
          </a:xfrm>
          <a:prstGeom prst="rect">
            <a:avLst/>
          </a:prstGeom>
          <a:noFill/>
          <a:ln>
            <a:noFill/>
          </a:ln>
        </p:spPr>
        <p:txBody>
          <a:bodyPr spcFirstLastPara="1" wrap="square" lIns="91425" tIns="45700" rIns="91425" bIns="45700" anchor="t" anchorCtr="0">
            <a:spAutoFit/>
          </a:bodyPr>
          <a:lstStyle/>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American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College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of Sports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Medicine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Liguori</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G.,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Feito</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Y.,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Fountaine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C., &amp; Roy, B. A. (2022). </a:t>
            </a:r>
            <a:r>
              <a:rPr lang="fr-CA" sz="1100" b="0" i="1" u="none" strike="noStrike" cap="none" dirty="0" err="1">
                <a:solidFill>
                  <a:schemeClr val="dk1"/>
                </a:solidFill>
                <a:latin typeface="Arial" panose="020B0604020202020204" pitchFamily="34" charset="0"/>
                <a:ea typeface="Calibri"/>
                <a:cs typeface="Arial" panose="020B0604020202020204" pitchFamily="34" charset="0"/>
                <a:sym typeface="Calibri"/>
              </a:rPr>
              <a:t>ACSM's</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 guidelines for </a:t>
            </a:r>
            <a:r>
              <a:rPr lang="fr-CA" sz="1100" b="0" i="1" u="none" strike="noStrike" cap="none" dirty="0" err="1">
                <a:solidFill>
                  <a:schemeClr val="dk1"/>
                </a:solidFill>
                <a:latin typeface="Arial" panose="020B0604020202020204" pitchFamily="34" charset="0"/>
                <a:ea typeface="Calibri"/>
                <a:cs typeface="Arial" panose="020B0604020202020204" pitchFamily="34" charset="0"/>
                <a:sym typeface="Calibri"/>
              </a:rPr>
              <a:t>exercise</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err="1">
                <a:solidFill>
                  <a:schemeClr val="dk1"/>
                </a:solidFill>
                <a:latin typeface="Arial" panose="020B0604020202020204" pitchFamily="34" charset="0"/>
                <a:ea typeface="Calibri"/>
                <a:cs typeface="Arial" panose="020B0604020202020204" pitchFamily="34" charset="0"/>
                <a:sym typeface="Calibri"/>
              </a:rPr>
              <a:t>testing</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 and prescription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Eleventh</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edition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Wolters Kluwer. </a:t>
            </a:r>
            <a:endParaRPr sz="11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1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Apotex</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Inc. (2018).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APO-NITROGLYCERIN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[Monographie de produit]. Portail des médicaments et produits de santé.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3">
                  <a:extLst>
                    <a:ext uri="{A12FA001-AC4F-418D-AE19-62706E023703}">
                      <ahyp:hlinkClr xmlns:ahyp="http://schemas.microsoft.com/office/drawing/2018/hyperlinkcolor" val="tx"/>
                    </a:ext>
                  </a:extLst>
                </a:hlinkClick>
              </a:rPr>
              <a:t>https://pdf.hres.ca/dpd_pm/00049083.PDF</a:t>
            </a:r>
            <a:endParaRPr sz="1100" b="0" i="0" u="none" strike="noStrike" cap="none" dirty="0">
              <a:solidFill>
                <a:srgbClr val="0070C0"/>
              </a:solidFill>
              <a:latin typeface="Arial" panose="020B0604020202020204" pitchFamily="34" charset="0"/>
              <a:ea typeface="Calibri"/>
              <a:cs typeface="Arial" panose="020B0604020202020204" pitchFamily="34" charset="0"/>
              <a:sym typeface="Calibri"/>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Astrazeneca</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Canada Inc. (2024).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BRILINTA</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[Monographie de produit]. Portail des médicaments et produits de santé.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4">
                  <a:extLst>
                    <a:ext uri="{A12FA001-AC4F-418D-AE19-62706E023703}">
                      <ahyp:hlinkClr xmlns:ahyp="http://schemas.microsoft.com/office/drawing/2018/hyperlinkcolor" val="tx"/>
                    </a:ext>
                  </a:extLst>
                </a:hlinkClick>
              </a:rPr>
              <a:t>https://www.astrazeneca.ca/content/dam/az-ca/frenchassets/Ourmedicines/brilinta-product-monograph-fr.pdf</a:t>
            </a:r>
            <a:endParaRPr sz="1100" b="0" i="0" u="none" strike="noStrike" cap="none" dirty="0">
              <a:solidFill>
                <a:srgbClr val="0070C0"/>
              </a:solidFill>
              <a:latin typeface="Arial" panose="020B0604020202020204" pitchFamily="34" charset="0"/>
              <a:ea typeface="Calibri"/>
              <a:cs typeface="Arial" panose="020B0604020202020204" pitchFamily="34" charset="0"/>
              <a:sym typeface="Calibri"/>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Du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Souich</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P., Beaulieu, P., Pichette, V., Desroches, J., &amp;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Bibliothèque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numérique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canadienne. (2015). </a:t>
            </a:r>
            <a:r>
              <a:rPr lang="fr-CA" sz="1100" b="0" i="1" u="none" strike="noStrike" cap="none" dirty="0" err="1">
                <a:solidFill>
                  <a:schemeClr val="dk1"/>
                </a:solidFill>
                <a:latin typeface="Arial" panose="020B0604020202020204" pitchFamily="34" charset="0"/>
                <a:ea typeface="Calibri"/>
                <a:cs typeface="Arial" panose="020B0604020202020204" pitchFamily="34" charset="0"/>
                <a:sym typeface="Calibri"/>
              </a:rPr>
              <a:t>Précis</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 de pharmacologie : du fondamental à la clinique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Deuxième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édition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revue et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augmentée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Les Presses de l'Université de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Montréal</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Fletcher, G. F.,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Ades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P. A.,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Kligfield</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P., Arena, R.,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Balady</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G. J.,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Bittner</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V. A., Coke, L. A.,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Fleg</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J. L., Forman, D. E., Gerber, T. C.,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Gulati</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M., Madan, K., Rhodes, J., Thompson, P. D., &amp; Williams, M. A. (2013).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Exercise</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Standards for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Testing</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and Training.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Circulation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128</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(8), 873-934.</a:t>
            </a:r>
            <a:r>
              <a:rPr lang="fr-CA" sz="1100" b="0" i="0" u="none" strike="noStrike" cap="none" dirty="0">
                <a:solidFill>
                  <a:srgbClr val="0070C0"/>
                </a:solidFill>
                <a:latin typeface="Arial" panose="020B0604020202020204" pitchFamily="34" charset="0"/>
                <a:ea typeface="Calibri"/>
                <a:cs typeface="Arial" panose="020B0604020202020204" pitchFamily="34" charset="0"/>
                <a:sym typeface="Calibri"/>
              </a:rPr>
              <a:t>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5">
                  <a:extLst>
                    <a:ext uri="{A12FA001-AC4F-418D-AE19-62706E023703}">
                      <ahyp:hlinkClr xmlns:ahyp="http://schemas.microsoft.com/office/drawing/2018/hyperlinkcolor" val="tx"/>
                    </a:ext>
                  </a:extLst>
                </a:hlinkClick>
              </a:rPr>
              <a:t>https://doi.org/doi:10.1161/CIR.0b013e31829b5b44</a:t>
            </a:r>
            <a:endParaRPr sz="1100" b="0" i="0" u="none" strike="noStrike" cap="none" dirty="0">
              <a:solidFill>
                <a:srgbClr val="0070C0"/>
              </a:solidFill>
              <a:latin typeface="Arial" panose="020B0604020202020204" pitchFamily="34" charset="0"/>
              <a:ea typeface="Calibri"/>
              <a:cs typeface="Arial" panose="020B0604020202020204" pitchFamily="34" charset="0"/>
              <a:sym typeface="Calibri"/>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1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a:p>
            <a:pPr marL="358775" marR="0" lvl="0" indent="-358775" algn="l" rtl="0">
              <a:lnSpc>
                <a:spcPct val="100000"/>
              </a:lnSpc>
              <a:spcBef>
                <a:spcPts val="0"/>
              </a:spcBef>
              <a:spcAft>
                <a:spcPts val="0"/>
              </a:spcAft>
              <a:buClr>
                <a:srgbClr val="000000"/>
              </a:buClr>
              <a:buSzPts val="1100"/>
              <a:buFont typeface="Arial"/>
              <a:buNone/>
            </a:pP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Sweis</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R. N., &amp; </a:t>
            </a:r>
            <a:r>
              <a:rPr lang="fr-CA" sz="1100" b="0" i="0" u="none" strike="noStrike" cap="none" dirty="0" err="1">
                <a:solidFill>
                  <a:schemeClr val="dk1"/>
                </a:solidFill>
                <a:latin typeface="Arial" panose="020B0604020202020204" pitchFamily="34" charset="0"/>
                <a:ea typeface="Calibri"/>
                <a:cs typeface="Arial" panose="020B0604020202020204" pitchFamily="34" charset="0"/>
                <a:sym typeface="Calibri"/>
              </a:rPr>
              <a:t>Jivan</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 (2024, 2024/02). </a:t>
            </a:r>
            <a:r>
              <a:rPr lang="fr-CA" sz="1100" b="0" i="1" u="none" strike="noStrike" cap="none" dirty="0">
                <a:solidFill>
                  <a:schemeClr val="dk1"/>
                </a:solidFill>
                <a:latin typeface="Arial" panose="020B0604020202020204" pitchFamily="34" charset="0"/>
                <a:ea typeface="Calibri"/>
                <a:cs typeface="Arial" panose="020B0604020202020204" pitchFamily="34" charset="0"/>
                <a:sym typeface="Calibri"/>
              </a:rPr>
              <a:t>Angor</a:t>
            </a: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fr-CA" sz="1100" b="0" i="0" u="sng" strike="noStrike" cap="none" dirty="0">
                <a:solidFill>
                  <a:srgbClr val="0070C0"/>
                </a:solidFill>
                <a:latin typeface="Arial" panose="020B0604020202020204" pitchFamily="34" charset="0"/>
                <a:ea typeface="Calibri"/>
                <a:cs typeface="Arial" panose="020B0604020202020204" pitchFamily="34" charset="0"/>
                <a:sym typeface="Calibri"/>
                <a:hlinkClick r:id="rId6">
                  <a:extLst>
                    <a:ext uri="{A12FA001-AC4F-418D-AE19-62706E023703}">
                      <ahyp:hlinkClr xmlns:ahyp="http://schemas.microsoft.com/office/drawing/2018/hyperlinkcolor" val="tx"/>
                    </a:ext>
                  </a:extLst>
                </a:hlinkClick>
              </a:rPr>
              <a:t>https://www.merckmanuals.com/fr-ca/professional/troubles-cardiovasculaires/coronaropathie/angor</a:t>
            </a:r>
            <a:endParaRPr sz="1100" b="0" i="0" u="none" strike="noStrike" cap="none" dirty="0">
              <a:solidFill>
                <a:srgbClr val="0070C0"/>
              </a:solidFill>
              <a:latin typeface="Arial" panose="020B0604020202020204" pitchFamily="34" charset="0"/>
              <a:ea typeface="Calibri"/>
              <a:cs typeface="Arial" panose="020B0604020202020204" pitchFamily="34" charset="0"/>
              <a:sym typeface="Calibri"/>
            </a:endParaRPr>
          </a:p>
          <a:p>
            <a:pPr marL="0" marR="0" lvl="0" indent="0" algn="l" rtl="0">
              <a:lnSpc>
                <a:spcPct val="100000"/>
              </a:lnSpc>
              <a:spcBef>
                <a:spcPts val="0"/>
              </a:spcBef>
              <a:spcAft>
                <a:spcPts val="0"/>
              </a:spcAft>
              <a:buClr>
                <a:srgbClr val="000000"/>
              </a:buClr>
              <a:buSzPts val="1100"/>
              <a:buFont typeface="Arial"/>
              <a:buNone/>
            </a:pPr>
            <a:r>
              <a:rPr lang="fr-CA" sz="1100" b="0" i="0" u="none" strike="noStrike" cap="none" dirty="0">
                <a:solidFill>
                  <a:schemeClr val="dk1"/>
                </a:solidFill>
                <a:latin typeface="Arial" panose="020B0604020202020204" pitchFamily="34" charset="0"/>
                <a:ea typeface="Calibri"/>
                <a:cs typeface="Arial" panose="020B0604020202020204" pitchFamily="34" charset="0"/>
                <a:sym typeface="Calibri"/>
              </a:rPr>
              <a:t>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D266D"/>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37;p50">
            <a:extLst>
              <a:ext uri="{FF2B5EF4-FFF2-40B4-BE49-F238E27FC236}">
                <a16:creationId xmlns:a16="http://schemas.microsoft.com/office/drawing/2014/main" id="{332253FE-72A2-CB3F-2AB4-331D7FD17EED}"/>
              </a:ext>
            </a:extLst>
          </p:cNvPr>
          <p:cNvSpPr txBox="1">
            <a:spLocks noGrp="1"/>
          </p:cNvSpPr>
          <p:nvPr>
            <p:ph type="title"/>
          </p:nvPr>
        </p:nvSpPr>
        <p:spPr>
          <a:xfrm>
            <a:off x="1766656" y="363757"/>
            <a:ext cx="6748694" cy="60957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D60B41"/>
              </a:buClr>
              <a:buSzPts val="3000"/>
              <a:buFont typeface="Play"/>
              <a:buNone/>
            </a:pPr>
            <a:r>
              <a:rPr lang="fr-CA" dirty="0"/>
              <a:t>Remerciements</a:t>
            </a:r>
            <a:endParaRPr dirty="0"/>
          </a:p>
        </p:txBody>
      </p:sp>
      <p:sp>
        <p:nvSpPr>
          <p:cNvPr id="5" name="Google Shape;78;p2">
            <a:extLst>
              <a:ext uri="{FF2B5EF4-FFF2-40B4-BE49-F238E27FC236}">
                <a16:creationId xmlns:a16="http://schemas.microsoft.com/office/drawing/2014/main" id="{D52C9266-366E-0AAD-3AE2-918106FCC4DB}"/>
              </a:ext>
            </a:extLst>
          </p:cNvPr>
          <p:cNvSpPr txBox="1"/>
          <p:nvPr/>
        </p:nvSpPr>
        <p:spPr>
          <a:xfrm>
            <a:off x="377100" y="1349627"/>
            <a:ext cx="8389800" cy="6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CA" sz="1600" b="1" u="none" strike="noStrike" cap="none" dirty="0">
                <a:solidFill>
                  <a:srgbClr val="0D266D"/>
                </a:solidFill>
                <a:latin typeface="Arial" panose="020B0604020202020204" pitchFamily="34" charset="0"/>
                <a:cs typeface="Arial" panose="020B0604020202020204" pitchFamily="34" charset="0"/>
                <a:sym typeface="Arial"/>
              </a:rPr>
              <a:t>Nous tenons à remercier les personnes suivantes pour leur contribution à ce manuel électronique :</a:t>
            </a:r>
            <a:endParaRPr lang="fr-CA" sz="1600" b="1"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a:solidFill>
                  <a:srgbClr val="0D266D"/>
                </a:solidFill>
                <a:latin typeface="Arial" panose="020B0604020202020204" pitchFamily="34" charset="0"/>
                <a:cs typeface="Arial" panose="020B0604020202020204" pitchFamily="34" charset="0"/>
                <a:sym typeface="Arial"/>
              </a:rPr>
              <a:t>Florence Fontaine-Bouchard, étudiante au baccalauréat en kinésiologie</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Josée Renaud, technicienne en intégration multimédia</a:t>
            </a: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Julie </a:t>
            </a:r>
            <a:r>
              <a:rPr lang="fr-CA" sz="1600" dirty="0" err="1">
                <a:solidFill>
                  <a:srgbClr val="0D266D"/>
                </a:solidFill>
                <a:latin typeface="Arial" panose="020B0604020202020204" pitchFamily="34" charset="0"/>
                <a:cs typeface="Arial" panose="020B0604020202020204" pitchFamily="34" charset="0"/>
                <a:sym typeface="Arial"/>
              </a:rPr>
              <a:t>Labbé</a:t>
            </a:r>
            <a:r>
              <a:rPr lang="fr-CA" sz="1600" dirty="0">
                <a:solidFill>
                  <a:srgbClr val="0D266D"/>
                </a:solidFill>
                <a:latin typeface="Arial" panose="020B0604020202020204" pitchFamily="34" charset="0"/>
                <a:cs typeface="Arial" panose="020B0604020202020204" pitchFamily="34" charset="0"/>
                <a:sym typeface="Arial"/>
              </a:rPr>
              <a:t>, bibliothécaire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Luc Bérubé, technicien en informatique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Marie-Claude Blackburn, linguiste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Nathalie </a:t>
            </a:r>
            <a:r>
              <a:rPr lang="fr-CA" sz="1600" dirty="0" err="1">
                <a:solidFill>
                  <a:srgbClr val="0D266D"/>
                </a:solidFill>
                <a:latin typeface="Arial" panose="020B0604020202020204" pitchFamily="34" charset="0"/>
                <a:cs typeface="Arial" panose="020B0604020202020204" pitchFamily="34" charset="0"/>
                <a:sym typeface="Arial"/>
              </a:rPr>
              <a:t>Delalay</a:t>
            </a:r>
            <a:r>
              <a:rPr lang="fr-CA" sz="1600" dirty="0">
                <a:solidFill>
                  <a:srgbClr val="0D266D"/>
                </a:solidFill>
                <a:latin typeface="Arial" panose="020B0604020202020204" pitchFamily="34" charset="0"/>
                <a:cs typeface="Arial" panose="020B0604020202020204" pitchFamily="34" charset="0"/>
                <a:sym typeface="Arial"/>
              </a:rPr>
              <a:t>, médecin et professeure adjointe au Département de médecine de famille et de médecine d’urgence de l’Université de Sherbrooke</a:t>
            </a:r>
          </a:p>
          <a:p>
            <a:pPr>
              <a:buClr>
                <a:srgbClr val="000000"/>
              </a:buClr>
              <a:buSzPts val="1400"/>
            </a:pPr>
            <a:endParaRPr lang="fr-CA" sz="1600"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Steeve Boulianne, patient partenaire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a:buClr>
                <a:srgbClr val="000000"/>
              </a:buClr>
              <a:buSzPts val="1400"/>
            </a:pPr>
            <a:r>
              <a:rPr lang="fr-CA" sz="1600" dirty="0">
                <a:solidFill>
                  <a:srgbClr val="0D266D"/>
                </a:solidFill>
                <a:latin typeface="Arial" panose="020B0604020202020204" pitchFamily="34" charset="0"/>
                <a:cs typeface="Arial" panose="020B0604020202020204" pitchFamily="34" charset="0"/>
                <a:sym typeface="Arial"/>
              </a:rPr>
              <a:t>Stéphanie Collard, conseillère pédagogique en technologies éducatives</a:t>
            </a:r>
          </a:p>
          <a:p>
            <a:pPr marL="0" marR="0" lvl="0" indent="0" algn="l" rtl="0">
              <a:lnSpc>
                <a:spcPct val="100000"/>
              </a:lnSpc>
              <a:spcBef>
                <a:spcPts val="0"/>
              </a:spcBef>
              <a:spcAft>
                <a:spcPts val="0"/>
              </a:spcAft>
              <a:buClr>
                <a:srgbClr val="000000"/>
              </a:buClr>
              <a:buSzPts val="1400"/>
              <a:buFont typeface="Arial"/>
              <a:buNone/>
            </a:pPr>
            <a:endParaRPr lang="fr-CA" sz="1600"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r>
              <a:rPr lang="fr-CA" sz="1600" u="none" strike="noStrike" cap="none" dirty="0" err="1">
                <a:solidFill>
                  <a:srgbClr val="0D266D"/>
                </a:solidFill>
                <a:latin typeface="Arial" panose="020B0604020202020204" pitchFamily="34" charset="0"/>
                <a:cs typeface="Arial" panose="020B0604020202020204" pitchFamily="34" charset="0"/>
                <a:sym typeface="Arial"/>
              </a:rPr>
              <a:t>Yawavi</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u="none" strike="noStrike" cap="none" dirty="0" err="1">
                <a:solidFill>
                  <a:srgbClr val="0D266D"/>
                </a:solidFill>
                <a:latin typeface="Arial" panose="020B0604020202020204" pitchFamily="34" charset="0"/>
                <a:cs typeface="Arial" panose="020B0604020202020204" pitchFamily="34" charset="0"/>
                <a:sym typeface="Arial"/>
              </a:rPr>
              <a:t>Katchobi-Abalo</a:t>
            </a:r>
            <a:r>
              <a:rPr lang="fr-CA" sz="1600" u="none" strike="noStrike" cap="none" dirty="0">
                <a:solidFill>
                  <a:srgbClr val="0D266D"/>
                </a:solidFill>
                <a:latin typeface="Arial" panose="020B0604020202020204" pitchFamily="34" charset="0"/>
                <a:cs typeface="Arial" panose="020B0604020202020204" pitchFamily="34" charset="0"/>
                <a:sym typeface="Arial"/>
              </a:rPr>
              <a:t>, </a:t>
            </a:r>
            <a:r>
              <a:rPr lang="fr-CA" sz="1600" dirty="0">
                <a:solidFill>
                  <a:srgbClr val="0D266D"/>
                </a:solidFill>
                <a:latin typeface="Arial" panose="020B0604020202020204" pitchFamily="34" charset="0"/>
                <a:cs typeface="Arial" panose="020B0604020202020204" pitchFamily="34" charset="0"/>
                <a:sym typeface="Arial"/>
              </a:rPr>
              <a:t>kinésiologue et étudiante à la maîtrise en santé durable</a:t>
            </a: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lang="fr-CA" sz="1600" u="none" strike="noStrike" cap="none" dirty="0">
              <a:solidFill>
                <a:srgbClr val="0D266D"/>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22225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pic>
        <p:nvPicPr>
          <p:cNvPr id="545" name="Google Shape;545;p51" descr="Une image contenant texte, Graphique, Police, graphisme&#10;&#10;Description générée automatiquement"/>
          <p:cNvPicPr preferRelativeResize="0"/>
          <p:nvPr/>
        </p:nvPicPr>
        <p:blipFill rotWithShape="1">
          <a:blip r:embed="rId3">
            <a:alphaModFix/>
          </a:blip>
          <a:srcRect/>
          <a:stretch/>
        </p:blipFill>
        <p:spPr>
          <a:xfrm>
            <a:off x="3582647" y="4547017"/>
            <a:ext cx="2132352" cy="675534"/>
          </a:xfrm>
          <a:prstGeom prst="rect">
            <a:avLst/>
          </a:prstGeom>
          <a:noFill/>
          <a:ln>
            <a:noFill/>
          </a:ln>
        </p:spPr>
      </p:pic>
      <p:pic>
        <p:nvPicPr>
          <p:cNvPr id="546" name="Google Shape;546;p51" descr="Une image contenant Police, Graphique, logo, typographie&#10;&#10;Description générée automatiquement"/>
          <p:cNvPicPr preferRelativeResize="0"/>
          <p:nvPr/>
        </p:nvPicPr>
        <p:blipFill rotWithShape="1">
          <a:blip r:embed="rId4">
            <a:alphaModFix/>
          </a:blip>
          <a:srcRect/>
          <a:stretch/>
        </p:blipFill>
        <p:spPr>
          <a:xfrm>
            <a:off x="6106012" y="4712684"/>
            <a:ext cx="1176530" cy="365761"/>
          </a:xfrm>
          <a:prstGeom prst="rect">
            <a:avLst/>
          </a:prstGeom>
          <a:noFill/>
          <a:ln>
            <a:noFill/>
          </a:ln>
        </p:spPr>
      </p:pic>
      <p:sp>
        <p:nvSpPr>
          <p:cNvPr id="547" name="Google Shape;547;p51"/>
          <p:cNvSpPr txBox="1"/>
          <p:nvPr/>
        </p:nvSpPr>
        <p:spPr>
          <a:xfrm>
            <a:off x="1386179" y="5420573"/>
            <a:ext cx="6500521" cy="738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CA" sz="1400" b="1" i="0" u="none" strike="noStrike" cap="none" dirty="0">
                <a:solidFill>
                  <a:schemeClr val="dk1"/>
                </a:solidFill>
                <a:latin typeface="Arial"/>
                <a:ea typeface="Arial"/>
                <a:cs typeface="Arial"/>
                <a:sym typeface="Arial"/>
              </a:rPr>
              <a:t>Pour citer ce manuel électronique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fr-CA" sz="1400" b="0" i="0" u="none" strike="noStrike" cap="none" dirty="0">
                <a:solidFill>
                  <a:schemeClr val="dk1"/>
                </a:solidFill>
                <a:latin typeface="Arial"/>
                <a:ea typeface="Arial"/>
                <a:cs typeface="Arial"/>
                <a:sym typeface="Arial"/>
              </a:rPr>
              <a:t>Blackburn, P. (2025). </a:t>
            </a:r>
            <a:r>
              <a:rPr lang="fr-CA" sz="1400" b="0" i="1" u="none" strike="noStrike" cap="none" dirty="0">
                <a:solidFill>
                  <a:schemeClr val="dk1"/>
                </a:solidFill>
                <a:latin typeface="Arial"/>
                <a:ea typeface="Arial"/>
                <a:cs typeface="Arial"/>
                <a:sym typeface="Arial"/>
              </a:rPr>
              <a:t>L’exercice et la maladie coronarienne </a:t>
            </a:r>
            <a:r>
              <a:rPr lang="fr-CA" sz="1400" b="0" i="1" u="none" strike="noStrike" cap="none" dirty="0" err="1">
                <a:solidFill>
                  <a:schemeClr val="dk1"/>
                </a:solidFill>
                <a:latin typeface="Arial"/>
                <a:ea typeface="Arial"/>
                <a:cs typeface="Arial"/>
                <a:sym typeface="Arial"/>
              </a:rPr>
              <a:t>athérosclérotique</a:t>
            </a:r>
            <a:r>
              <a:rPr lang="fr-CA" sz="1400" b="0" i="1" u="none" strike="noStrike" cap="none" dirty="0">
                <a:solidFill>
                  <a:schemeClr val="dk1"/>
                </a:solidFill>
                <a:latin typeface="Arial"/>
                <a:ea typeface="Arial"/>
                <a:cs typeface="Arial"/>
                <a:sym typeface="Arial"/>
              </a:rPr>
              <a:t> – Partie 1</a:t>
            </a:r>
            <a:r>
              <a:rPr lang="fr-CA" sz="1400" b="0" i="0" u="none" strike="noStrike" cap="none" dirty="0">
                <a:solidFill>
                  <a:schemeClr val="dk1"/>
                </a:solidFill>
                <a:latin typeface="Arial"/>
                <a:ea typeface="Arial"/>
                <a:cs typeface="Arial"/>
                <a:sym typeface="Arial"/>
              </a:rPr>
              <a:t>. </a:t>
            </a:r>
            <a:r>
              <a:rPr lang="fr-CA" sz="1400" dirty="0">
                <a:solidFill>
                  <a:schemeClr val="dk1"/>
                </a:solidFill>
                <a:latin typeface="Arial"/>
                <a:ea typeface="Arial"/>
                <a:cs typeface="Arial"/>
                <a:sym typeface="Arial"/>
              </a:rPr>
              <a:t>f</a:t>
            </a:r>
            <a:r>
              <a:rPr lang="fr-CA" sz="1400" b="0" i="0" u="none" strike="noStrike" cap="none">
                <a:solidFill>
                  <a:schemeClr val="dk1"/>
                </a:solidFill>
                <a:latin typeface="Arial"/>
                <a:ea typeface="Arial"/>
                <a:cs typeface="Arial"/>
                <a:sym typeface="Arial"/>
              </a:rPr>
              <a:t>abriqueREL</a:t>
            </a:r>
            <a:r>
              <a:rPr lang="fr-CA" sz="1400" b="0" i="0" u="none" strike="noStrike" cap="none" dirty="0">
                <a:solidFill>
                  <a:schemeClr val="dk1"/>
                </a:solidFill>
                <a:latin typeface="Arial"/>
                <a:ea typeface="Arial"/>
                <a:cs typeface="Arial"/>
                <a:sym typeface="Arial"/>
              </a:rPr>
              <a:t>. Sous licence </a:t>
            </a:r>
            <a:r>
              <a:rPr lang="fr-CA" sz="1400" b="0" i="0" u="sng" strike="noStrike" cap="none"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CC BY NC SA 4.0.</a:t>
            </a:r>
            <a:endParaRPr sz="1400" b="0" i="0" u="none" strike="noStrike" cap="none" dirty="0">
              <a:solidFill>
                <a:schemeClr val="dk1"/>
              </a:solidFill>
              <a:latin typeface="Arial"/>
              <a:ea typeface="Arial"/>
              <a:cs typeface="Arial"/>
              <a:sym typeface="Arial"/>
            </a:endParaRPr>
          </a:p>
        </p:txBody>
      </p:sp>
      <p:sp>
        <p:nvSpPr>
          <p:cNvPr id="548" name="Google Shape;548;p51"/>
          <p:cNvSpPr txBox="1">
            <a:spLocks noGrp="1"/>
          </p:cNvSpPr>
          <p:nvPr>
            <p:ph type="title"/>
          </p:nvPr>
        </p:nvSpPr>
        <p:spPr>
          <a:xfrm>
            <a:off x="2523744" y="744270"/>
            <a:ext cx="5265910" cy="736159"/>
          </a:xfrm>
          <a:prstGeom prst="rect">
            <a:avLst/>
          </a:prstGeom>
          <a:noFill/>
          <a:ln>
            <a:noFill/>
          </a:ln>
        </p:spPr>
        <p:txBody>
          <a:bodyPr spcFirstLastPara="1" wrap="square" lIns="91425" tIns="45700" rIns="91425" bIns="45700" anchor="ctr" anchorCtr="0">
            <a:normAutofit fontScale="90000"/>
          </a:bodyPr>
          <a:lstStyle/>
          <a:p>
            <a:pPr marL="0" lvl="0" indent="0" algn="r" rtl="0">
              <a:lnSpc>
                <a:spcPct val="90000"/>
              </a:lnSpc>
              <a:spcBef>
                <a:spcPts val="0"/>
              </a:spcBef>
              <a:spcAft>
                <a:spcPts val="0"/>
              </a:spcAft>
              <a:buClr>
                <a:srgbClr val="D60B41"/>
              </a:buClr>
              <a:buSzPct val="100000"/>
              <a:buFont typeface="Play"/>
              <a:buNone/>
            </a:pPr>
            <a:r>
              <a:rPr lang="fr-CA" dirty="0"/>
              <a:t>L’exercice et la maladie coronarienne </a:t>
            </a:r>
            <a:r>
              <a:rPr lang="fr-CA" dirty="0" err="1"/>
              <a:t>athérosclérotique</a:t>
            </a:r>
            <a:r>
              <a:rPr lang="fr-CA" dirty="0"/>
              <a:t> – Partie 1</a:t>
            </a:r>
            <a:endParaRPr dirty="0"/>
          </a:p>
        </p:txBody>
      </p:sp>
      <p:cxnSp>
        <p:nvCxnSpPr>
          <p:cNvPr id="549" name="Google Shape;549;p51"/>
          <p:cNvCxnSpPr/>
          <p:nvPr/>
        </p:nvCxnSpPr>
        <p:spPr>
          <a:xfrm>
            <a:off x="1861458" y="5366657"/>
            <a:ext cx="5497285" cy="0"/>
          </a:xfrm>
          <a:prstGeom prst="straightConnector1">
            <a:avLst/>
          </a:prstGeom>
          <a:noFill/>
          <a:ln w="9525" cap="flat" cmpd="sng">
            <a:solidFill>
              <a:srgbClr val="D60B41"/>
            </a:solidFill>
            <a:prstDash val="solid"/>
            <a:miter lim="800000"/>
            <a:headEnd type="none" w="sm" len="sm"/>
            <a:tailEnd type="none" w="sm" len="sm"/>
          </a:ln>
        </p:spPr>
      </p:cxnSp>
      <p:pic>
        <p:nvPicPr>
          <p:cNvPr id="550" name="Google Shape;550;p51" descr="Une image contenant Police, symbole, Graphique, capture d’écran&#10;&#10;Description générée automatiquement"/>
          <p:cNvPicPr preferRelativeResize="0"/>
          <p:nvPr/>
        </p:nvPicPr>
        <p:blipFill rotWithShape="1">
          <a:blip r:embed="rId6">
            <a:alphaModFix/>
          </a:blip>
          <a:srcRect/>
          <a:stretch/>
        </p:blipFill>
        <p:spPr>
          <a:xfrm>
            <a:off x="1782055" y="6437129"/>
            <a:ext cx="920633" cy="32366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334B5F53-148E-35D6-A02B-98ED426655A4}"/>
            </a:ext>
          </a:extLst>
        </p:cNvPr>
        <p:cNvGrpSpPr/>
        <p:nvPr/>
      </p:nvGrpSpPr>
      <p:grpSpPr>
        <a:xfrm>
          <a:off x="0" y="0"/>
          <a:ext cx="0" cy="0"/>
          <a:chOff x="0" y="0"/>
          <a:chExt cx="0" cy="0"/>
        </a:xfrm>
      </p:grpSpPr>
      <p:sp>
        <p:nvSpPr>
          <p:cNvPr id="108" name="Google Shape;108;p6">
            <a:extLst>
              <a:ext uri="{FF2B5EF4-FFF2-40B4-BE49-F238E27FC236}">
                <a16:creationId xmlns:a16="http://schemas.microsoft.com/office/drawing/2014/main" id="{8F0C648B-B1E3-718F-F4CF-E655D3C2553E}"/>
              </a:ext>
            </a:extLst>
          </p:cNvPr>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t>Mise en situation</a:t>
            </a:r>
            <a:endParaRPr dirty="0"/>
          </a:p>
        </p:txBody>
      </p:sp>
      <p:pic>
        <p:nvPicPr>
          <p:cNvPr id="110" name="Google Shape;110;p6" descr="Cœur avec battements avec un remplissage uni">
            <a:extLst>
              <a:ext uri="{FF2B5EF4-FFF2-40B4-BE49-F238E27FC236}">
                <a16:creationId xmlns:a16="http://schemas.microsoft.com/office/drawing/2014/main" id="{D6F34E78-E7FB-D902-E5D2-7589EADBE9D3}"/>
              </a:ext>
            </a:extLst>
          </p:cNvPr>
          <p:cNvPicPr preferRelativeResize="0"/>
          <p:nvPr/>
        </p:nvPicPr>
        <p:blipFill rotWithShape="1">
          <a:blip r:embed="rId3">
            <a:alphaModFix/>
          </a:blip>
          <a:srcRect/>
          <a:stretch/>
        </p:blipFill>
        <p:spPr>
          <a:xfrm>
            <a:off x="395850" y="47395"/>
            <a:ext cx="1302589" cy="1302589"/>
          </a:xfrm>
          <a:prstGeom prst="rect">
            <a:avLst/>
          </a:prstGeom>
          <a:noFill/>
          <a:ln>
            <a:noFill/>
          </a:ln>
        </p:spPr>
      </p:pic>
      <p:sp>
        <p:nvSpPr>
          <p:cNvPr id="111" name="Google Shape;111;p6">
            <a:extLst>
              <a:ext uri="{FF2B5EF4-FFF2-40B4-BE49-F238E27FC236}">
                <a16:creationId xmlns:a16="http://schemas.microsoft.com/office/drawing/2014/main" id="{5C39F1F4-A261-F882-C826-C79FAAC4DC8B}"/>
              </a:ext>
            </a:extLst>
          </p:cNvPr>
          <p:cNvSpPr txBox="1"/>
          <p:nvPr/>
        </p:nvSpPr>
        <p:spPr>
          <a:xfrm>
            <a:off x="467862" y="1203681"/>
            <a:ext cx="8235684" cy="5528867"/>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000"/>
              </a:spcBef>
              <a:spcAft>
                <a:spcPts val="0"/>
              </a:spcAft>
              <a:buClr>
                <a:srgbClr val="0D266D"/>
              </a:buClr>
              <a:buSzPts val="1800"/>
              <a:buFont typeface="Arial"/>
              <a:buNone/>
            </a:pPr>
            <a:r>
              <a:rPr lang="fr-CA" sz="2400" b="1" i="0" u="none" strike="noStrike" cap="none" dirty="0">
                <a:solidFill>
                  <a:srgbClr val="0D266D"/>
                </a:solidFill>
                <a:latin typeface="Arial"/>
                <a:ea typeface="Arial"/>
                <a:cs typeface="Arial"/>
                <a:sym typeface="Arial"/>
              </a:rPr>
              <a:t>Dans le texte suivant, notez sur une feuille les informations pertinentes à la prise en charge de la personne.</a:t>
            </a:r>
            <a:endParaRPr sz="240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100"/>
              <a:buFont typeface="Arial"/>
              <a:buNone/>
            </a:pPr>
            <a:r>
              <a:rPr lang="fr-CA" sz="1650" b="0" i="0" u="none" strike="noStrike" cap="none" dirty="0">
                <a:solidFill>
                  <a:srgbClr val="0D266D"/>
                </a:solidFill>
                <a:latin typeface="Arial"/>
                <a:ea typeface="Arial"/>
                <a:cs typeface="Arial"/>
                <a:sym typeface="Arial"/>
              </a:rPr>
              <a:t>Monsieur Paquet est un homme de 63 ans. Il est suivi depuis 8 ans pour de l’hypercholestérolémie et depuis 4 ans pour de l’hypertension. Ces deux problèmes de santé sont bien contrôlés, selon ce que monsieur Paquet rapporte. Il a des antécédents familiaux de maladie cardiovasculaire, puisque son frère a subi un infarctus du myocarde à l’âge de 54 ans. Vous suivez ce monsieur en kinésiologie de manière sporadique depuis 3 ans. Il est suivi en nutrition depuis cette même période. </a:t>
            </a:r>
            <a:endParaRPr sz="16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rgbClr val="0D266D"/>
              </a:buClr>
              <a:buSzPts val="1800"/>
              <a:buFont typeface="Arial"/>
              <a:buNone/>
            </a:pPr>
            <a:r>
              <a:rPr lang="fr-CA" sz="1650" b="0" i="0" u="none" strike="noStrike" cap="none" dirty="0">
                <a:solidFill>
                  <a:srgbClr val="0D266D"/>
                </a:solidFill>
                <a:latin typeface="Arial"/>
                <a:ea typeface="Arial"/>
                <a:cs typeface="Arial"/>
                <a:sym typeface="Arial"/>
              </a:rPr>
              <a:t>Il a passé les 6 derniers mois en Floride et est de retour au Québec. Vous le rencontrez, puisqu’il souhaite reprendre l’entraînement et faire évaluer sa condition physique.</a:t>
            </a:r>
            <a:endParaRPr sz="16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100"/>
              <a:buFont typeface="Arial"/>
              <a:buNone/>
            </a:pPr>
            <a:r>
              <a:rPr lang="fr-CA" sz="1650" b="0" i="0" u="none" strike="noStrike" cap="none" dirty="0">
                <a:solidFill>
                  <a:srgbClr val="0D266D"/>
                </a:solidFill>
                <a:latin typeface="Arial"/>
                <a:ea typeface="Arial"/>
                <a:cs typeface="Arial"/>
                <a:sym typeface="Arial"/>
              </a:rPr>
              <a:t>Monsieur Paquet prend les médicaments suivants : </a:t>
            </a:r>
            <a:endParaRPr sz="16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200"/>
              </a:spcBef>
              <a:spcAft>
                <a:spcPts val="0"/>
              </a:spcAft>
              <a:buClr>
                <a:schemeClr val="dk1"/>
              </a:buClr>
              <a:buSzPts val="1600"/>
              <a:buFont typeface="Arial"/>
              <a:buChar char="-"/>
            </a:pPr>
            <a:r>
              <a:rPr lang="fr-CA" sz="1650" b="0" i="0" u="none" strike="noStrike" cap="none" dirty="0" err="1">
                <a:solidFill>
                  <a:srgbClr val="0D266D"/>
                </a:solidFill>
                <a:latin typeface="Arial"/>
                <a:ea typeface="Arial"/>
                <a:cs typeface="Arial"/>
                <a:sym typeface="Arial"/>
              </a:rPr>
              <a:t>Altace</a:t>
            </a:r>
            <a:r>
              <a:rPr lang="fr-CA" sz="1650" b="0" i="0" u="none" strike="noStrike" cap="none" dirty="0">
                <a:solidFill>
                  <a:srgbClr val="0D266D"/>
                </a:solidFill>
                <a:latin typeface="Arial"/>
                <a:ea typeface="Arial"/>
                <a:cs typeface="Arial"/>
                <a:sym typeface="Arial"/>
              </a:rPr>
              <a:t> 5 mg 1 </a:t>
            </a:r>
            <a:r>
              <a:rPr lang="fr-CA" sz="1650" b="0" i="0" u="none" strike="noStrike" cap="none" dirty="0" err="1">
                <a:solidFill>
                  <a:srgbClr val="0D266D"/>
                </a:solidFill>
                <a:latin typeface="Arial"/>
                <a:ea typeface="Arial"/>
                <a:cs typeface="Arial"/>
                <a:sym typeface="Arial"/>
              </a:rPr>
              <a:t>co.</a:t>
            </a:r>
            <a:r>
              <a:rPr lang="fr-CA" sz="1650" b="0" i="0" u="none" strike="noStrike" cap="none" dirty="0">
                <a:solidFill>
                  <a:srgbClr val="0D266D"/>
                </a:solidFill>
                <a:latin typeface="Arial"/>
                <a:ea typeface="Arial"/>
                <a:cs typeface="Arial"/>
                <a:sym typeface="Arial"/>
              </a:rPr>
              <a:t> PO </a:t>
            </a:r>
            <a:r>
              <a:rPr lang="fr-CA" sz="1650" dirty="0">
                <a:solidFill>
                  <a:srgbClr val="0D266D"/>
                </a:solidFill>
                <a:latin typeface="Arial"/>
                <a:ea typeface="Arial"/>
                <a:cs typeface="Arial"/>
                <a:sym typeface="Arial"/>
              </a:rPr>
              <a:t>die</a:t>
            </a:r>
            <a:r>
              <a:rPr lang="fr-CA" sz="1650" b="0" i="0" u="none" strike="noStrike" cap="none" dirty="0">
                <a:solidFill>
                  <a:srgbClr val="0D266D"/>
                </a:solidFill>
                <a:latin typeface="Arial"/>
                <a:ea typeface="Arial"/>
                <a:cs typeface="Arial"/>
                <a:sym typeface="Arial"/>
              </a:rPr>
              <a:t> (classe des IECA)</a:t>
            </a:r>
            <a:endParaRPr sz="16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000"/>
              </a:spcBef>
              <a:spcAft>
                <a:spcPts val="0"/>
              </a:spcAft>
              <a:buClr>
                <a:schemeClr val="dk1"/>
              </a:buClr>
              <a:buSzPts val="1600"/>
              <a:buFont typeface="Arial"/>
              <a:buChar char="-"/>
            </a:pPr>
            <a:r>
              <a:rPr lang="fr-CA" sz="1650" b="0" i="0" u="none" strike="noStrike" cap="none" dirty="0" err="1">
                <a:solidFill>
                  <a:srgbClr val="0D266D"/>
                </a:solidFill>
                <a:latin typeface="Arial"/>
                <a:ea typeface="Arial"/>
                <a:cs typeface="Arial"/>
                <a:sym typeface="Arial"/>
              </a:rPr>
              <a:t>Norvasc</a:t>
            </a:r>
            <a:r>
              <a:rPr lang="fr-CA" sz="1650" b="0" i="0" u="none" strike="noStrike" cap="none" dirty="0">
                <a:solidFill>
                  <a:srgbClr val="0D266D"/>
                </a:solidFill>
                <a:latin typeface="Arial"/>
                <a:ea typeface="Arial"/>
                <a:cs typeface="Arial"/>
                <a:sym typeface="Arial"/>
              </a:rPr>
              <a:t> 5 mg 1 </a:t>
            </a:r>
            <a:r>
              <a:rPr lang="fr-CA" sz="1650" b="0" i="0" u="none" strike="noStrike" cap="none" dirty="0" err="1">
                <a:solidFill>
                  <a:srgbClr val="0D266D"/>
                </a:solidFill>
                <a:latin typeface="Arial"/>
                <a:ea typeface="Arial"/>
                <a:cs typeface="Arial"/>
                <a:sym typeface="Arial"/>
              </a:rPr>
              <a:t>co.</a:t>
            </a:r>
            <a:r>
              <a:rPr lang="fr-CA" sz="1650" b="0" i="0" u="none" strike="noStrike" cap="none" dirty="0">
                <a:solidFill>
                  <a:srgbClr val="0D266D"/>
                </a:solidFill>
                <a:latin typeface="Arial"/>
                <a:ea typeface="Arial"/>
                <a:cs typeface="Arial"/>
                <a:sym typeface="Arial"/>
              </a:rPr>
              <a:t> PO </a:t>
            </a:r>
            <a:r>
              <a:rPr lang="fr-CA" sz="1650" dirty="0">
                <a:solidFill>
                  <a:srgbClr val="0D266D"/>
                </a:solidFill>
                <a:latin typeface="Arial"/>
                <a:ea typeface="Arial"/>
                <a:cs typeface="Arial"/>
                <a:sym typeface="Arial"/>
              </a:rPr>
              <a:t>die</a:t>
            </a:r>
            <a:r>
              <a:rPr lang="fr-CA" sz="1650" b="0" i="0" u="none" strike="noStrike" cap="none" dirty="0">
                <a:solidFill>
                  <a:srgbClr val="0D266D"/>
                </a:solidFill>
                <a:latin typeface="Arial"/>
                <a:ea typeface="Arial"/>
                <a:cs typeface="Arial"/>
                <a:sym typeface="Arial"/>
              </a:rPr>
              <a:t> (classe des BCC)</a:t>
            </a:r>
            <a:endParaRPr sz="16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000"/>
              </a:spcBef>
              <a:spcAft>
                <a:spcPts val="0"/>
              </a:spcAft>
              <a:buClr>
                <a:schemeClr val="dk1"/>
              </a:buClr>
              <a:buSzPts val="1600"/>
              <a:buFont typeface="Arial"/>
              <a:buChar char="-"/>
            </a:pPr>
            <a:r>
              <a:rPr lang="fr-CA" sz="1650" b="0" i="0" u="none" strike="noStrike" cap="none" dirty="0">
                <a:solidFill>
                  <a:srgbClr val="0D266D"/>
                </a:solidFill>
                <a:latin typeface="Arial"/>
                <a:ea typeface="Arial"/>
                <a:cs typeface="Arial"/>
                <a:sym typeface="Arial"/>
              </a:rPr>
              <a:t>Crestor 10 mg 1 </a:t>
            </a:r>
            <a:r>
              <a:rPr lang="fr-CA" sz="1650" b="0" i="0" u="none" strike="noStrike" cap="none" dirty="0" err="1">
                <a:solidFill>
                  <a:srgbClr val="0D266D"/>
                </a:solidFill>
                <a:latin typeface="Arial"/>
                <a:ea typeface="Arial"/>
                <a:cs typeface="Arial"/>
                <a:sym typeface="Arial"/>
              </a:rPr>
              <a:t>co.</a:t>
            </a:r>
            <a:r>
              <a:rPr lang="fr-CA" sz="1650" b="0" i="0" u="none" strike="noStrike" cap="none" dirty="0">
                <a:solidFill>
                  <a:srgbClr val="0D266D"/>
                </a:solidFill>
                <a:latin typeface="Arial"/>
                <a:ea typeface="Arial"/>
                <a:cs typeface="Arial"/>
                <a:sym typeface="Arial"/>
              </a:rPr>
              <a:t> PO </a:t>
            </a:r>
            <a:r>
              <a:rPr lang="fr-CA" sz="1650" dirty="0">
                <a:solidFill>
                  <a:srgbClr val="0D266D"/>
                </a:solidFill>
                <a:latin typeface="Arial"/>
                <a:ea typeface="Arial"/>
                <a:cs typeface="Arial"/>
                <a:sym typeface="Arial"/>
              </a:rPr>
              <a:t>die</a:t>
            </a:r>
            <a:r>
              <a:rPr lang="fr-CA" sz="1650" b="0" i="0" u="none" strike="noStrike" cap="none" dirty="0">
                <a:solidFill>
                  <a:srgbClr val="0D266D"/>
                </a:solidFill>
                <a:latin typeface="Arial"/>
                <a:ea typeface="Arial"/>
                <a:cs typeface="Arial"/>
                <a:sym typeface="Arial"/>
              </a:rPr>
              <a:t> (classe des statines)</a:t>
            </a:r>
            <a:endParaRPr sz="16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800"/>
              <a:buFont typeface="Arial"/>
              <a:buNone/>
            </a:pPr>
            <a:endParaRPr sz="1800" b="1" i="0" u="none" strike="noStrike" cap="none"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325822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70;p14">
            <a:extLst>
              <a:ext uri="{FF2B5EF4-FFF2-40B4-BE49-F238E27FC236}">
                <a16:creationId xmlns:a16="http://schemas.microsoft.com/office/drawing/2014/main" id="{B8FD5152-8148-F9CD-C928-AA05C51B2ADD}"/>
              </a:ext>
            </a:extLst>
          </p:cNvPr>
          <p:cNvSpPr txBox="1">
            <a:spLocks noGrp="1"/>
          </p:cNvSpPr>
          <p:nvPr>
            <p:ph type="title"/>
          </p:nvPr>
        </p:nvSpPr>
        <p:spPr>
          <a:xfrm>
            <a:off x="1766656" y="363757"/>
            <a:ext cx="6748694" cy="609579"/>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990"/>
              <a:buFont typeface="Play"/>
              <a:buNone/>
            </a:pPr>
            <a:r>
              <a:rPr lang="fr-CA" sz="3200" dirty="0"/>
              <a:t>Rétroaction</a:t>
            </a:r>
            <a:endParaRPr sz="3200" dirty="0"/>
          </a:p>
        </p:txBody>
      </p:sp>
      <p:sp>
        <p:nvSpPr>
          <p:cNvPr id="5" name="Google Shape;111;p6">
            <a:extLst>
              <a:ext uri="{FF2B5EF4-FFF2-40B4-BE49-F238E27FC236}">
                <a16:creationId xmlns:a16="http://schemas.microsoft.com/office/drawing/2014/main" id="{4441D56B-A7BC-319B-70B4-BE0BB00D5E83}"/>
              </a:ext>
            </a:extLst>
          </p:cNvPr>
          <p:cNvSpPr txBox="1"/>
          <p:nvPr/>
        </p:nvSpPr>
        <p:spPr>
          <a:xfrm>
            <a:off x="467862" y="1203681"/>
            <a:ext cx="8235684" cy="5528867"/>
          </a:xfrm>
          <a:prstGeom prst="rect">
            <a:avLst/>
          </a:prstGeom>
          <a:noFill/>
          <a:ln>
            <a:noFill/>
          </a:ln>
        </p:spPr>
        <p:txBody>
          <a:bodyPr spcFirstLastPara="1" wrap="square" lIns="91425" tIns="91425" rIns="91425" bIns="91425" anchor="t" anchorCtr="0">
            <a:noAutofit/>
          </a:bodyPr>
          <a:lstStyle/>
          <a:p>
            <a:pPr marL="0" marR="0" lvl="0" indent="0" algn="just" rtl="0">
              <a:lnSpc>
                <a:spcPct val="90000"/>
              </a:lnSpc>
              <a:spcBef>
                <a:spcPts val="1200"/>
              </a:spcBef>
              <a:spcAft>
                <a:spcPts val="0"/>
              </a:spcAft>
              <a:buClr>
                <a:schemeClr val="dk1"/>
              </a:buClr>
              <a:buSzPts val="1100"/>
              <a:buFont typeface="Arial"/>
              <a:buNone/>
            </a:pPr>
            <a:endParaRPr lang="fr-CA" sz="1750" b="0" i="0" u="none" strike="noStrike" cap="none" dirty="0">
              <a:solidFill>
                <a:srgbClr val="0D266D"/>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100"/>
              <a:buFont typeface="Arial"/>
              <a:buNone/>
            </a:pPr>
            <a:r>
              <a:rPr lang="fr-CA" sz="1750" b="0" i="0" u="none" strike="noStrike" cap="none" dirty="0">
                <a:solidFill>
                  <a:srgbClr val="0D266D"/>
                </a:solidFill>
                <a:latin typeface="Arial"/>
                <a:ea typeface="Arial"/>
                <a:cs typeface="Arial"/>
                <a:sym typeface="Arial"/>
              </a:rPr>
              <a:t>Monsieur Paquet est un homme de </a:t>
            </a:r>
            <a:r>
              <a:rPr lang="fr-CA" sz="1750" b="0" i="0" u="none" strike="noStrike" cap="none" dirty="0">
                <a:solidFill>
                  <a:srgbClr val="0D266D"/>
                </a:solidFill>
                <a:highlight>
                  <a:srgbClr val="CAE7F5"/>
                </a:highlight>
                <a:latin typeface="Arial"/>
                <a:ea typeface="Arial"/>
                <a:cs typeface="Arial"/>
                <a:sym typeface="Arial"/>
              </a:rPr>
              <a:t>63 ans</a:t>
            </a:r>
            <a:r>
              <a:rPr lang="fr-CA" sz="1750" b="0" i="0" u="none" strike="noStrike" cap="none" dirty="0">
                <a:solidFill>
                  <a:srgbClr val="0D266D"/>
                </a:solidFill>
                <a:latin typeface="Arial"/>
                <a:ea typeface="Arial"/>
                <a:cs typeface="Arial"/>
                <a:sym typeface="Arial"/>
              </a:rPr>
              <a:t>. Il est suivi depuis 8 ans pour de </a:t>
            </a:r>
            <a:r>
              <a:rPr lang="fr-CA" sz="1750" b="0" i="0" u="none" strike="noStrike" cap="none" dirty="0">
                <a:solidFill>
                  <a:srgbClr val="0D266D"/>
                </a:solidFill>
                <a:highlight>
                  <a:srgbClr val="CAE7F5"/>
                </a:highlight>
                <a:latin typeface="Arial"/>
                <a:ea typeface="Arial"/>
                <a:cs typeface="Arial"/>
                <a:sym typeface="Arial"/>
              </a:rPr>
              <a:t>l’hypercholestérolémie</a:t>
            </a:r>
            <a:r>
              <a:rPr lang="fr-CA" sz="1750" b="0" i="0" u="none" strike="noStrike" cap="none" dirty="0">
                <a:solidFill>
                  <a:srgbClr val="0D266D"/>
                </a:solidFill>
                <a:latin typeface="Arial"/>
                <a:ea typeface="Arial"/>
                <a:cs typeface="Arial"/>
                <a:sym typeface="Arial"/>
              </a:rPr>
              <a:t> et depuis 4 ans pour de </a:t>
            </a:r>
            <a:r>
              <a:rPr lang="fr-CA" sz="1750" b="0" i="0" u="none" strike="noStrike" cap="none" dirty="0">
                <a:solidFill>
                  <a:srgbClr val="0D266D"/>
                </a:solidFill>
                <a:highlight>
                  <a:srgbClr val="CAE7F5"/>
                </a:highlight>
                <a:latin typeface="Arial"/>
                <a:ea typeface="Arial"/>
                <a:cs typeface="Arial"/>
                <a:sym typeface="Arial"/>
              </a:rPr>
              <a:t>l’hypertension</a:t>
            </a:r>
            <a:r>
              <a:rPr lang="fr-CA" sz="1750" b="0" i="0" u="none" strike="noStrike" cap="none" dirty="0">
                <a:solidFill>
                  <a:srgbClr val="0D266D"/>
                </a:solidFill>
                <a:latin typeface="Arial"/>
                <a:ea typeface="Arial"/>
                <a:cs typeface="Arial"/>
                <a:sym typeface="Arial"/>
              </a:rPr>
              <a:t>. Ces deux problèmes de santé sont </a:t>
            </a:r>
            <a:r>
              <a:rPr lang="fr-CA" sz="1750" b="0" i="0" u="none" strike="noStrike" cap="none" dirty="0">
                <a:solidFill>
                  <a:srgbClr val="0D266D"/>
                </a:solidFill>
                <a:highlight>
                  <a:srgbClr val="CAE7F5"/>
                </a:highlight>
                <a:latin typeface="Arial"/>
                <a:ea typeface="Arial"/>
                <a:cs typeface="Arial"/>
                <a:sym typeface="Arial"/>
              </a:rPr>
              <a:t>bien contrôlés,</a:t>
            </a:r>
            <a:r>
              <a:rPr lang="fr-CA" sz="1750" b="0" i="0" u="none" strike="noStrike" cap="none" dirty="0">
                <a:solidFill>
                  <a:srgbClr val="0D266D"/>
                </a:solidFill>
                <a:latin typeface="Arial"/>
                <a:ea typeface="Arial"/>
                <a:cs typeface="Arial"/>
                <a:sym typeface="Arial"/>
              </a:rPr>
              <a:t> selon ce que monsieur Paquet rapporte. Il a des </a:t>
            </a:r>
            <a:r>
              <a:rPr lang="fr-CA" sz="1750" b="0" i="0" u="none" strike="noStrike" cap="none" dirty="0">
                <a:solidFill>
                  <a:srgbClr val="0D266D"/>
                </a:solidFill>
                <a:highlight>
                  <a:srgbClr val="CAE7F5"/>
                </a:highlight>
                <a:latin typeface="Arial"/>
                <a:ea typeface="Arial"/>
                <a:cs typeface="Arial"/>
                <a:sym typeface="Arial"/>
              </a:rPr>
              <a:t>antécédents familiaux de maladie cardiovasculaire,</a:t>
            </a:r>
            <a:r>
              <a:rPr lang="fr-CA" sz="1750" b="0" i="0" u="none" strike="noStrike" cap="none" dirty="0">
                <a:solidFill>
                  <a:srgbClr val="0D266D"/>
                </a:solidFill>
                <a:latin typeface="Arial"/>
                <a:ea typeface="Arial"/>
                <a:cs typeface="Arial"/>
                <a:sym typeface="Arial"/>
              </a:rPr>
              <a:t> puisque son frère a subi un infarctus du myocarde à l’âge de 54 ans. Vous suivez ce monsieur en </a:t>
            </a:r>
            <a:r>
              <a:rPr lang="fr-CA" sz="1750" b="0" i="0" u="none" strike="noStrike" cap="none" dirty="0">
                <a:solidFill>
                  <a:srgbClr val="0D266D"/>
                </a:solidFill>
                <a:highlight>
                  <a:srgbClr val="CAE7F5"/>
                </a:highlight>
                <a:latin typeface="Arial"/>
                <a:ea typeface="Arial"/>
                <a:cs typeface="Arial"/>
                <a:sym typeface="Arial"/>
              </a:rPr>
              <a:t>kinésiologie de manière sporadique depuis 3 ans</a:t>
            </a:r>
            <a:r>
              <a:rPr lang="fr-CA" sz="1750" b="0" i="0" u="none" strike="noStrike" cap="none" dirty="0">
                <a:solidFill>
                  <a:srgbClr val="0D266D"/>
                </a:solidFill>
                <a:latin typeface="Arial"/>
                <a:ea typeface="Arial"/>
                <a:cs typeface="Arial"/>
                <a:sym typeface="Arial"/>
              </a:rPr>
              <a:t>. Il est </a:t>
            </a:r>
            <a:r>
              <a:rPr lang="fr-CA" sz="1750" b="0" i="0" u="none" strike="noStrike" cap="none" dirty="0">
                <a:solidFill>
                  <a:srgbClr val="0D266D"/>
                </a:solidFill>
                <a:highlight>
                  <a:srgbClr val="CAE7F5"/>
                </a:highlight>
                <a:latin typeface="Arial"/>
                <a:ea typeface="Arial"/>
                <a:cs typeface="Arial"/>
                <a:sym typeface="Arial"/>
              </a:rPr>
              <a:t>suivi en nutrition depuis cette même période</a:t>
            </a:r>
            <a:r>
              <a:rPr lang="fr-CA" sz="1750" b="0" i="0" u="none" strike="noStrike" cap="none" dirty="0">
                <a:solidFill>
                  <a:srgbClr val="0D266D"/>
                </a:solidFill>
                <a:latin typeface="Arial"/>
                <a:ea typeface="Arial"/>
                <a:cs typeface="Arial"/>
                <a:sym typeface="Arial"/>
              </a:rPr>
              <a:t>. </a:t>
            </a:r>
            <a:endParaRPr sz="17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rgbClr val="0D266D"/>
              </a:buClr>
              <a:buSzPts val="1800"/>
              <a:buFont typeface="Arial"/>
              <a:buNone/>
            </a:pPr>
            <a:r>
              <a:rPr lang="fr-CA" sz="1750" b="0" i="0" u="none" strike="noStrike" cap="none" dirty="0">
                <a:solidFill>
                  <a:srgbClr val="0D266D"/>
                </a:solidFill>
                <a:latin typeface="Arial"/>
                <a:ea typeface="Arial"/>
                <a:cs typeface="Arial"/>
                <a:sym typeface="Arial"/>
              </a:rPr>
              <a:t>Il a passé les </a:t>
            </a:r>
            <a:r>
              <a:rPr lang="fr-CA" sz="1750" b="0" i="0" u="none" strike="noStrike" cap="none" dirty="0">
                <a:solidFill>
                  <a:srgbClr val="0D266D"/>
                </a:solidFill>
                <a:highlight>
                  <a:srgbClr val="CAE7F5"/>
                </a:highlight>
                <a:latin typeface="Arial"/>
                <a:ea typeface="Arial"/>
                <a:cs typeface="Arial"/>
                <a:sym typeface="Arial"/>
              </a:rPr>
              <a:t>6 derniers mois en Floride</a:t>
            </a:r>
            <a:r>
              <a:rPr lang="fr-CA" sz="1750" b="0" i="0" u="none" strike="noStrike" cap="none" dirty="0">
                <a:solidFill>
                  <a:srgbClr val="0D266D"/>
                </a:solidFill>
                <a:latin typeface="Arial"/>
                <a:ea typeface="Arial"/>
                <a:cs typeface="Arial"/>
                <a:sym typeface="Arial"/>
              </a:rPr>
              <a:t> et est de retour au Québec. Vous le rencontrez, puisqu’il souhaite reprendre l’entraînement et faire évaluer sa condition physique.</a:t>
            </a:r>
            <a:endParaRPr sz="17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100"/>
              <a:buFont typeface="Arial"/>
              <a:buNone/>
            </a:pPr>
            <a:r>
              <a:rPr lang="fr-CA" sz="1750" b="0" i="0" u="none" strike="noStrike" cap="none" dirty="0">
                <a:solidFill>
                  <a:srgbClr val="0D266D"/>
                </a:solidFill>
                <a:latin typeface="Arial"/>
                <a:ea typeface="Arial"/>
                <a:cs typeface="Arial"/>
                <a:sym typeface="Arial"/>
              </a:rPr>
              <a:t>Monsieur Paquet prend les médicaments suivants : </a:t>
            </a:r>
            <a:endParaRPr sz="17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200"/>
              </a:spcBef>
              <a:spcAft>
                <a:spcPts val="0"/>
              </a:spcAft>
              <a:buClr>
                <a:schemeClr val="dk1"/>
              </a:buClr>
              <a:buSzPts val="1600"/>
              <a:buFont typeface="Arial"/>
              <a:buChar char="-"/>
            </a:pPr>
            <a:r>
              <a:rPr lang="fr-CA" sz="1750" b="0" i="0" u="none" strike="noStrike" cap="none" dirty="0" err="1">
                <a:solidFill>
                  <a:srgbClr val="0D266D"/>
                </a:solidFill>
                <a:highlight>
                  <a:srgbClr val="CAE7F5"/>
                </a:highlight>
                <a:latin typeface="Arial"/>
                <a:ea typeface="Arial"/>
                <a:cs typeface="Arial"/>
                <a:sym typeface="Arial"/>
              </a:rPr>
              <a:t>Altace</a:t>
            </a:r>
            <a:r>
              <a:rPr lang="fr-CA" sz="1750" b="0" i="0" u="none" strike="noStrike" cap="none" dirty="0">
                <a:solidFill>
                  <a:srgbClr val="0D266D"/>
                </a:solidFill>
                <a:latin typeface="Arial"/>
                <a:ea typeface="Arial"/>
                <a:cs typeface="Arial"/>
                <a:sym typeface="Arial"/>
              </a:rPr>
              <a:t> 5 mg 1 </a:t>
            </a:r>
            <a:r>
              <a:rPr lang="fr-CA" sz="1750" b="0" i="0" u="none" strike="noStrike" cap="none" dirty="0" err="1">
                <a:solidFill>
                  <a:srgbClr val="0D266D"/>
                </a:solidFill>
                <a:latin typeface="Arial"/>
                <a:ea typeface="Arial"/>
                <a:cs typeface="Arial"/>
                <a:sym typeface="Arial"/>
              </a:rPr>
              <a:t>co.</a:t>
            </a:r>
            <a:r>
              <a:rPr lang="fr-CA" sz="1750" b="0" i="0" u="none" strike="noStrike" cap="none" dirty="0">
                <a:solidFill>
                  <a:srgbClr val="0D266D"/>
                </a:solidFill>
                <a:latin typeface="Arial"/>
                <a:ea typeface="Arial"/>
                <a:cs typeface="Arial"/>
                <a:sym typeface="Arial"/>
              </a:rPr>
              <a:t> PO die (classe des IECA)</a:t>
            </a:r>
            <a:endParaRPr sz="17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000"/>
              </a:spcBef>
              <a:spcAft>
                <a:spcPts val="0"/>
              </a:spcAft>
              <a:buClr>
                <a:schemeClr val="dk1"/>
              </a:buClr>
              <a:buSzPts val="1600"/>
              <a:buFont typeface="Arial"/>
              <a:buChar char="-"/>
            </a:pPr>
            <a:r>
              <a:rPr lang="fr-CA" sz="1750" b="0" i="0" u="none" strike="noStrike" cap="none" dirty="0" err="1">
                <a:solidFill>
                  <a:srgbClr val="0D266D"/>
                </a:solidFill>
                <a:highlight>
                  <a:srgbClr val="CAE7F5"/>
                </a:highlight>
                <a:latin typeface="Arial"/>
                <a:ea typeface="Arial"/>
                <a:cs typeface="Arial"/>
                <a:sym typeface="Arial"/>
              </a:rPr>
              <a:t>Norvasc</a:t>
            </a:r>
            <a:r>
              <a:rPr lang="fr-CA" sz="1750" b="0" i="0" u="none" strike="noStrike" cap="none" dirty="0">
                <a:solidFill>
                  <a:srgbClr val="0D266D"/>
                </a:solidFill>
                <a:latin typeface="Arial"/>
                <a:ea typeface="Arial"/>
                <a:cs typeface="Arial"/>
                <a:sym typeface="Arial"/>
              </a:rPr>
              <a:t> 5 mg 1 </a:t>
            </a:r>
            <a:r>
              <a:rPr lang="fr-CA" sz="1750" b="0" i="0" u="none" strike="noStrike" cap="none" dirty="0" err="1">
                <a:solidFill>
                  <a:srgbClr val="0D266D"/>
                </a:solidFill>
                <a:latin typeface="Arial"/>
                <a:ea typeface="Arial"/>
                <a:cs typeface="Arial"/>
                <a:sym typeface="Arial"/>
              </a:rPr>
              <a:t>co.</a:t>
            </a:r>
            <a:r>
              <a:rPr lang="fr-CA" sz="1750" b="0" i="0" u="none" strike="noStrike" cap="none" dirty="0">
                <a:solidFill>
                  <a:srgbClr val="0D266D"/>
                </a:solidFill>
                <a:latin typeface="Arial"/>
                <a:ea typeface="Arial"/>
                <a:cs typeface="Arial"/>
                <a:sym typeface="Arial"/>
              </a:rPr>
              <a:t> PO die (classe des BCC)</a:t>
            </a:r>
            <a:endParaRPr sz="1750" b="0" i="0" u="none" strike="noStrike" cap="none" dirty="0">
              <a:solidFill>
                <a:srgbClr val="000000"/>
              </a:solidFill>
              <a:latin typeface="Arial"/>
              <a:ea typeface="Arial"/>
              <a:cs typeface="Arial"/>
              <a:sym typeface="Arial"/>
            </a:endParaRPr>
          </a:p>
          <a:p>
            <a:pPr marL="228600" marR="0" lvl="0" indent="-228600" algn="just" rtl="0">
              <a:lnSpc>
                <a:spcPct val="90000"/>
              </a:lnSpc>
              <a:spcBef>
                <a:spcPts val="1000"/>
              </a:spcBef>
              <a:spcAft>
                <a:spcPts val="0"/>
              </a:spcAft>
              <a:buClr>
                <a:schemeClr val="dk1"/>
              </a:buClr>
              <a:buSzPts val="1600"/>
              <a:buFont typeface="Arial"/>
              <a:buChar char="-"/>
            </a:pPr>
            <a:r>
              <a:rPr lang="fr-CA" sz="1750" b="0" i="0" u="none" strike="noStrike" cap="none" dirty="0">
                <a:solidFill>
                  <a:srgbClr val="0D266D"/>
                </a:solidFill>
                <a:highlight>
                  <a:srgbClr val="CAE7F5"/>
                </a:highlight>
                <a:latin typeface="Arial"/>
                <a:ea typeface="Arial"/>
                <a:cs typeface="Arial"/>
                <a:sym typeface="Arial"/>
              </a:rPr>
              <a:t>Crestor</a:t>
            </a:r>
            <a:r>
              <a:rPr lang="fr-CA" sz="1750" b="0" i="0" u="none" strike="noStrike" cap="none" dirty="0">
                <a:solidFill>
                  <a:srgbClr val="0D266D"/>
                </a:solidFill>
                <a:latin typeface="Arial"/>
                <a:ea typeface="Arial"/>
                <a:cs typeface="Arial"/>
                <a:sym typeface="Arial"/>
              </a:rPr>
              <a:t> 10 mg 1 </a:t>
            </a:r>
            <a:r>
              <a:rPr lang="fr-CA" sz="1750" b="0" i="0" u="none" strike="noStrike" cap="none" dirty="0" err="1">
                <a:solidFill>
                  <a:srgbClr val="0D266D"/>
                </a:solidFill>
                <a:latin typeface="Arial"/>
                <a:ea typeface="Arial"/>
                <a:cs typeface="Arial"/>
                <a:sym typeface="Arial"/>
              </a:rPr>
              <a:t>co.</a:t>
            </a:r>
            <a:r>
              <a:rPr lang="fr-CA" sz="1750" b="0" i="0" u="none" strike="noStrike" cap="none" dirty="0">
                <a:solidFill>
                  <a:srgbClr val="0D266D"/>
                </a:solidFill>
                <a:latin typeface="Arial"/>
                <a:ea typeface="Arial"/>
                <a:cs typeface="Arial"/>
                <a:sym typeface="Arial"/>
              </a:rPr>
              <a:t> PO die (classe des statines)</a:t>
            </a:r>
            <a:endParaRPr sz="1750" b="0" i="0" u="none" strike="noStrike" cap="none" dirty="0">
              <a:solidFill>
                <a:srgbClr val="000000"/>
              </a:solidFill>
              <a:latin typeface="Arial"/>
              <a:ea typeface="Arial"/>
              <a:cs typeface="Arial"/>
              <a:sym typeface="Arial"/>
            </a:endParaRPr>
          </a:p>
          <a:p>
            <a:pPr marL="0" marR="0" lvl="0" indent="0" algn="just" rtl="0">
              <a:lnSpc>
                <a:spcPct val="90000"/>
              </a:lnSpc>
              <a:spcBef>
                <a:spcPts val="1200"/>
              </a:spcBef>
              <a:spcAft>
                <a:spcPts val="0"/>
              </a:spcAft>
              <a:buClr>
                <a:schemeClr val="dk1"/>
              </a:buClr>
              <a:buSzPts val="1800"/>
              <a:buFont typeface="Arial"/>
              <a:buNone/>
            </a:pPr>
            <a:endParaRPr sz="1800" b="1" i="0" u="none" strike="noStrike" cap="none" dirty="0">
              <a:solidFill>
                <a:srgbClr val="0D266D"/>
              </a:solidFill>
              <a:latin typeface="Arial"/>
              <a:ea typeface="Arial"/>
              <a:cs typeface="Arial"/>
              <a:sym typeface="Arial"/>
            </a:endParaRPr>
          </a:p>
        </p:txBody>
      </p:sp>
    </p:spTree>
    <p:extLst>
      <p:ext uri="{BB962C8B-B14F-4D97-AF65-F5344CB8AC3E}">
        <p14:creationId xmlns:p14="http://schemas.microsoft.com/office/powerpoint/2010/main" val="3932413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7" name="Google Shape;117;p7"/>
          <p:cNvSpPr txBox="1">
            <a:spLocks noGrp="1"/>
          </p:cNvSpPr>
          <p:nvPr>
            <p:ph type="body" idx="1"/>
          </p:nvPr>
        </p:nvSpPr>
        <p:spPr>
          <a:xfrm>
            <a:off x="333009" y="1653370"/>
            <a:ext cx="8477982" cy="733475"/>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0D266D"/>
              </a:buClr>
              <a:buSzPts val="1800"/>
              <a:buNone/>
            </a:pPr>
            <a:r>
              <a:rPr lang="fr-CA" sz="2600" b="1" dirty="0">
                <a:solidFill>
                  <a:srgbClr val="0D266D"/>
                </a:solidFill>
                <a:latin typeface="Arial" panose="020B0604020202020204" pitchFamily="34" charset="0"/>
                <a:cs typeface="Arial" panose="020B0604020202020204" pitchFamily="34" charset="0"/>
              </a:rPr>
              <a:t>Signification des abréviations </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	</a:t>
            </a:r>
            <a:r>
              <a:rPr lang="fr-CA" sz="2600" dirty="0" err="1">
                <a:solidFill>
                  <a:srgbClr val="0D266D"/>
                </a:solidFill>
                <a:latin typeface="Arial" panose="020B0604020202020204" pitchFamily="34" charset="0"/>
                <a:cs typeface="Arial" panose="020B0604020202020204" pitchFamily="34" charset="0"/>
              </a:rPr>
              <a:t>co.</a:t>
            </a:r>
            <a:r>
              <a:rPr lang="fr-CA" sz="2600" dirty="0">
                <a:solidFill>
                  <a:srgbClr val="0D266D"/>
                </a:solidFill>
                <a:latin typeface="Arial" panose="020B0604020202020204" pitchFamily="34" charset="0"/>
                <a:cs typeface="Arial" panose="020B0604020202020204" pitchFamily="34" charset="0"/>
              </a:rPr>
              <a:t> 	=	comprimé</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dirty="0">
                <a:solidFill>
                  <a:srgbClr val="0D266D"/>
                </a:solidFill>
                <a:latin typeface="Arial" panose="020B0604020202020204" pitchFamily="34" charset="0"/>
                <a:cs typeface="Arial" panose="020B0604020202020204" pitchFamily="34" charset="0"/>
              </a:rPr>
              <a:t>	PO	=	par la bouche (voie d’administration)</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rgbClr val="0D266D"/>
              </a:buClr>
              <a:buSzPts val="1800"/>
              <a:buNone/>
            </a:pPr>
            <a:r>
              <a:rPr lang="fr-CA" sz="2600" b="0" i="0" u="none" strike="noStrike" dirty="0">
                <a:solidFill>
                  <a:srgbClr val="0D266D"/>
                </a:solidFill>
                <a:latin typeface="Arial" panose="020B0604020202020204" pitchFamily="34" charset="0"/>
                <a:cs typeface="Arial" panose="020B0604020202020204" pitchFamily="34" charset="0"/>
              </a:rPr>
              <a:t>	</a:t>
            </a:r>
            <a:r>
              <a:rPr lang="fr-CA" sz="2600" dirty="0">
                <a:solidFill>
                  <a:srgbClr val="0D266D"/>
                </a:solidFill>
                <a:latin typeface="Arial" panose="020B0604020202020204" pitchFamily="34" charset="0"/>
                <a:cs typeface="Arial" panose="020B0604020202020204" pitchFamily="34" charset="0"/>
              </a:rPr>
              <a:t>die </a:t>
            </a:r>
            <a:r>
              <a:rPr lang="fr-CA" sz="2600" b="0" i="0" u="none" strike="noStrike" dirty="0">
                <a:solidFill>
                  <a:srgbClr val="0D266D"/>
                </a:solidFill>
                <a:latin typeface="Arial" panose="020B0604020202020204" pitchFamily="34" charset="0"/>
                <a:cs typeface="Arial" panose="020B0604020202020204" pitchFamily="34" charset="0"/>
              </a:rPr>
              <a:t>	=	</a:t>
            </a:r>
            <a:r>
              <a:rPr lang="fr-CA" sz="2600" dirty="0">
                <a:solidFill>
                  <a:srgbClr val="0D266D"/>
                </a:solidFill>
                <a:latin typeface="Arial" panose="020B0604020202020204" pitchFamily="34" charset="0"/>
                <a:cs typeface="Arial" panose="020B0604020202020204" pitchFamily="34" charset="0"/>
              </a:rPr>
              <a:t>u</a:t>
            </a:r>
            <a:r>
              <a:rPr lang="fr-CA" sz="2600" b="0" i="0" u="none" strike="noStrike" dirty="0">
                <a:solidFill>
                  <a:srgbClr val="0D266D"/>
                </a:solidFill>
                <a:latin typeface="Arial" panose="020B0604020202020204" pitchFamily="34" charset="0"/>
                <a:cs typeface="Arial" panose="020B0604020202020204" pitchFamily="34" charset="0"/>
              </a:rPr>
              <a:t>ne fois par jour (posologie)</a:t>
            </a:r>
            <a:endParaRPr dirty="0">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b="0" i="0" u="none" strike="noStrike" dirty="0">
              <a:solidFill>
                <a:srgbClr val="0D266D"/>
              </a:solidFill>
              <a:latin typeface="Arial" panose="020B0604020202020204" pitchFamily="34" charset="0"/>
              <a:cs typeface="Arial" panose="020B0604020202020204" pitchFamily="34" charset="0"/>
            </a:endParaRPr>
          </a:p>
          <a:p>
            <a:pPr marL="0" lvl="0" indent="0" algn="l" rtl="0">
              <a:lnSpc>
                <a:spcPct val="90000"/>
              </a:lnSpc>
              <a:spcBef>
                <a:spcPts val="0"/>
              </a:spcBef>
              <a:spcAft>
                <a:spcPts val="0"/>
              </a:spcAft>
              <a:buClr>
                <a:schemeClr val="dk1"/>
              </a:buClr>
              <a:buSzPts val="1800"/>
              <a:buNone/>
            </a:pPr>
            <a:endParaRPr sz="2600" dirty="0">
              <a:solidFill>
                <a:schemeClr val="dk1"/>
              </a:solidFill>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9"/>
          <p:cNvSpPr txBox="1">
            <a:spLocks noGrp="1"/>
          </p:cNvSpPr>
          <p:nvPr>
            <p:ph type="title"/>
          </p:nvPr>
        </p:nvSpPr>
        <p:spPr>
          <a:xfrm>
            <a:off x="1766656" y="363757"/>
            <a:ext cx="7053959" cy="60957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D60B41"/>
              </a:buClr>
              <a:buSzPts val="3000"/>
              <a:buFont typeface="Play"/>
              <a:buNone/>
            </a:pPr>
            <a:r>
              <a:rPr lang="fr-CA" dirty="0"/>
              <a:t>Monsieur Paquet rencontre le kinésiologue</a:t>
            </a:r>
            <a:endParaRPr dirty="0"/>
          </a:p>
        </p:txBody>
      </p:sp>
      <p:sp>
        <p:nvSpPr>
          <p:cNvPr id="132" name="Google Shape;132;p9"/>
          <p:cNvSpPr txBox="1"/>
          <p:nvPr/>
        </p:nvSpPr>
        <p:spPr>
          <a:xfrm>
            <a:off x="667480" y="1589418"/>
            <a:ext cx="7867861" cy="757200"/>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D266D"/>
              </a:buClr>
              <a:buSzPts val="2400"/>
              <a:buFont typeface="Arial"/>
              <a:buNone/>
            </a:pP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Écoute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la vidéo suivante et note</a:t>
            </a:r>
            <a:r>
              <a:rPr lang="fr-CA" sz="2400" b="1" dirty="0">
                <a:solidFill>
                  <a:srgbClr val="0D266D"/>
                </a:solidFill>
                <a:latin typeface="Arial" panose="020B0604020202020204" pitchFamily="34" charset="0"/>
                <a:cs typeface="Arial" panose="020B0604020202020204" pitchFamily="34" charset="0"/>
              </a:rPr>
              <a:t>z</a:t>
            </a:r>
            <a:r>
              <a:rPr lang="fr-CA" sz="2400" b="1" i="0" u="none" strike="noStrike" cap="none" dirty="0">
                <a:solidFill>
                  <a:srgbClr val="0D266D"/>
                </a:solidFill>
                <a:latin typeface="Arial" panose="020B0604020202020204" pitchFamily="34" charset="0"/>
                <a:ea typeface="Arial"/>
                <a:cs typeface="Arial" panose="020B0604020202020204" pitchFamily="34" charset="0"/>
                <a:sym typeface="Arial"/>
              </a:rPr>
              <a:t> les informations que vous jugez importantes sur une feuille. </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3" name="ZoneTexte 2">
            <a:extLst>
              <a:ext uri="{FF2B5EF4-FFF2-40B4-BE49-F238E27FC236}">
                <a16:creationId xmlns:a16="http://schemas.microsoft.com/office/drawing/2014/main" id="{21364F56-5DA4-474F-4760-D66DC6F9E3C6}"/>
              </a:ext>
            </a:extLst>
          </p:cNvPr>
          <p:cNvSpPr txBox="1"/>
          <p:nvPr/>
        </p:nvSpPr>
        <p:spPr>
          <a:xfrm>
            <a:off x="3346294" y="2912383"/>
            <a:ext cx="3181351" cy="1200329"/>
          </a:xfrm>
          <a:prstGeom prst="rect">
            <a:avLst/>
          </a:prstGeom>
          <a:noFill/>
        </p:spPr>
        <p:txBody>
          <a:bodyPr wrap="square" rtlCol="0">
            <a:spAutoFit/>
          </a:bodyPr>
          <a:lstStyle/>
          <a:p>
            <a:r>
              <a:rPr lang="fr-CA" dirty="0">
                <a:hlinkClick r:id="rId3"/>
              </a:rPr>
              <a:t>https://uqac.ca.panopto.com/Panopto/Pages/Viewer.aspx?id=0f90b6b2-8494-4ae3-82fa-b28800ddeebe</a:t>
            </a:r>
            <a:endParaRPr lang="fr-CA" dirty="0"/>
          </a:p>
        </p:txBody>
      </p:sp>
    </p:spTree>
  </p:cSld>
  <p:clrMapOvr>
    <a:masterClrMapping/>
  </p:clrMapOvr>
</p:sld>
</file>

<file path=ppt/theme/theme1.xml><?xml version="1.0" encoding="utf-8"?>
<a:theme xmlns:a="http://schemas.openxmlformats.org/drawingml/2006/main" name="Theme Projet Rel">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Projet Rel" id="{4E4A18C1-D9A3-4E85-96C5-3B6A01A4D614}" vid="{E4BB1E57-1C97-478E-98AD-457575AF3A39}"/>
    </a:ext>
  </a:ext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 Projet Rel</Template>
  <TotalTime>1599</TotalTime>
  <Words>6612</Words>
  <Application>Microsoft Macintosh PowerPoint</Application>
  <PresentationFormat>Affichage à l'écran (4:3)</PresentationFormat>
  <Paragraphs>480</Paragraphs>
  <Slides>53</Slides>
  <Notes>51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53</vt:i4>
      </vt:variant>
    </vt:vector>
  </HeadingPairs>
  <TitlesOfParts>
    <vt:vector size="62" baseType="lpstr">
      <vt:lpstr>Play</vt:lpstr>
      <vt:lpstr>Calibri</vt:lpstr>
      <vt:lpstr>Roboto</vt:lpstr>
      <vt:lpstr>Gantari</vt:lpstr>
      <vt:lpstr>Aptos Display</vt:lpstr>
      <vt:lpstr>Aptos</vt:lpstr>
      <vt:lpstr>Open Sans</vt:lpstr>
      <vt:lpstr>Arial</vt:lpstr>
      <vt:lpstr>Theme Projet Rel</vt:lpstr>
      <vt:lpstr>L’exercice et la maladie coronarienne athérosclérotique Partie 1</vt:lpstr>
      <vt:lpstr>Conditions d’utilisation</vt:lpstr>
      <vt:lpstr>Objectifs d’apprentissage</vt:lpstr>
      <vt:lpstr>Consignes d’utilisation</vt:lpstr>
      <vt:lpstr>Mise en situation</vt:lpstr>
      <vt:lpstr>Mise en situation</vt:lpstr>
      <vt:lpstr>Rétroaction</vt:lpstr>
      <vt:lpstr>Présentation PowerPoint</vt:lpstr>
      <vt:lpstr>Monsieur Paquet rencontre le kinésiologue</vt:lpstr>
      <vt:lpstr>Présentation PowerPoint</vt:lpstr>
      <vt:lpstr>Présentation PowerPoint</vt:lpstr>
      <vt:lpstr>Aurons-nous besoin d’une recommandation médicale pour que monsieur Paquet reprenne l’entraînement?</vt:lpstr>
      <vt:lpstr>Rétroaction</vt:lpstr>
      <vt:lpstr>Évaluation  de la capacité cardiorespiratoire </vt:lpstr>
      <vt:lpstr>Évaluation de la capacité cardiorespiratoire</vt:lpstr>
      <vt:lpstr>Présentation PowerPoint</vt:lpstr>
      <vt:lpstr>Présentation PowerPoint</vt:lpstr>
      <vt:lpstr>Présentation PowerPoint</vt:lpstr>
      <vt:lpstr>Évaluation de la capacité cardiorespiratoire</vt:lpstr>
      <vt:lpstr>Évaluation de la capacité cardiorespiratoire</vt:lpstr>
      <vt:lpstr>Rétroaction</vt:lpstr>
      <vt:lpstr>Médication</vt:lpstr>
      <vt:lpstr>Monsieur Paquet revient vous voir</vt:lpstr>
      <vt:lpstr>Médication</vt:lpstr>
      <vt:lpstr>Rétroaction</vt:lpstr>
      <vt:lpstr>Présentation PowerPoint</vt:lpstr>
      <vt:lpstr>Présentation PowerPoint</vt:lpstr>
      <vt:lpstr>Antiplaquettaire</vt:lpstr>
      <vt:lpstr>Rétroaction</vt:lpstr>
      <vt:lpstr>Nitroglycérine</vt:lpstr>
      <vt:lpstr>Rétroaction</vt:lpstr>
      <vt:lpstr>Facteurs de risque de la maladie coronarienne athérosclérotique</vt:lpstr>
      <vt:lpstr>Facteurs de risque de la maladie coronarienne athérosclérotique</vt:lpstr>
      <vt:lpstr>Rétroaction</vt:lpstr>
      <vt:lpstr>Présentation PowerPoint</vt:lpstr>
      <vt:lpstr>Monsieur Paquet reprend l’activité physique</vt:lpstr>
      <vt:lpstr>Monsieur Paquet reprend l’activité physique</vt:lpstr>
      <vt:lpstr>Prescription de l’exercice cardiovasculaire</vt:lpstr>
      <vt:lpstr>Rétroaction</vt:lpstr>
      <vt:lpstr>Qu’est-ce que l’angine?</vt:lpstr>
      <vt:lpstr>Rétroaction</vt:lpstr>
      <vt:lpstr>Seuil ischémique</vt:lpstr>
      <vt:lpstr>Rétroaction</vt:lpstr>
      <vt:lpstr>Éléments à surveiller pendant l’effort</vt:lpstr>
      <vt:lpstr>Rétroaction</vt:lpstr>
      <vt:lpstr>Prescription de l’exercice musculaire</vt:lpstr>
      <vt:lpstr>Rétroaction</vt:lpstr>
      <vt:lpstr>Pratique sécuritaire de l’activité physique</vt:lpstr>
      <vt:lpstr>Rétroaction</vt:lpstr>
      <vt:lpstr>Références</vt:lpstr>
      <vt:lpstr>Bibliographie</vt:lpstr>
      <vt:lpstr>Remerciements</vt:lpstr>
      <vt:lpstr>L’exercice et la maladie coronarienne athérosclérotique – Partie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L’exercice et la maladie coronarienne athérosclérotique Partie 1</dc:title>
  <dc:creator>Utilisateur de Microsoft Office</dc:creator>
  <cp:lastModifiedBy>Patricia Blackburn</cp:lastModifiedBy>
  <cp:revision>53</cp:revision>
  <cp:lastPrinted>2025-03-03T03:23:03Z</cp:lastPrinted>
  <dcterms:created xsi:type="dcterms:W3CDTF">2019-06-11T15:41:09Z</dcterms:created>
  <dcterms:modified xsi:type="dcterms:W3CDTF">2025-03-25T14:25:10Z</dcterms:modified>
</cp:coreProperties>
</file>